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  <p:sldId id="271" r:id="rId16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sin título" id="{240D0853-A5AF-4E8C-A1B2-BB7F70B20127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70"/>
            <p14:sldId id="266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msercor" initials="c" lastIdx="1" clrIdx="0">
    <p:extLst>
      <p:ext uri="{19B8F6BF-5375-455C-9EA6-DF929625EA0E}">
        <p15:presenceInfo xmlns:p15="http://schemas.microsoft.com/office/powerpoint/2012/main" userId="cmserc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AE9"/>
    <a:srgbClr val="E9D545"/>
    <a:srgbClr val="339933"/>
    <a:srgbClr val="D1B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>
        <p:scale>
          <a:sx n="90" d="100"/>
          <a:sy n="90" d="100"/>
        </p:scale>
        <p:origin x="-324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4T01:08:54.50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r>
              <a:rPr lang="es-ES" smtClean="0"/>
              <a:t>Erasmus 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632909C-7A57-4247-B37E-F6BA50F02799}" type="datetimeFigureOut">
              <a:rPr lang="es-ES" smtClean="0"/>
              <a:t>25/04/2022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C115849B-2F38-48C6-B952-9C86C45E2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0092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6" tIns="95546" rIns="95546" bIns="95546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78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56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34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12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89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684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46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245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mtClean="0"/>
              <a:t>Erasmus </a:t>
            </a:r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1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6" tIns="95546" rIns="95546" bIns="95546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78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56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34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12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89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684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46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245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6" tIns="95546" rIns="95546" bIns="95546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6" tIns="95546" rIns="95546" bIns="95546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780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561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342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122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8903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684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464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245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6" tIns="47760" rIns="95546" bIns="47760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s-E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‹Nº›</a:t>
            </a:fld>
            <a:endParaRPr lang="es-E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01185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6" tIns="47760" rIns="95546" bIns="4776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6" tIns="95546" rIns="95546" bIns="95546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sz="1300"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41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3778832"/>
            <a:ext cx="8520599" cy="1056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15000"/>
              </a:lnSpc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15000"/>
              </a:lnSpc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15000"/>
              </a:lnSpc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8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8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165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8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65500" y="3737432"/>
            <a:ext cx="4045198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upo.es/aric/estudiantes-upo/programas-de-movilidad/erasmus-practicas/convocatoria-2021-2022/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upo.es/aric/estudiantes-upo/programas-de-movilidad/erasmus-practicas/convocatoria-2021-2022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upo.es/aric/estudiantes-upo/tutores-docent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.es/aric/estudiantes-upo/programas-de-movilidad/erasmus-practicas/convocatoria-2022-2023/index.html" TargetMode="External"/><Relationship Id="rId2" Type="http://schemas.openxmlformats.org/officeDocument/2006/relationships/hyperlink" Target="http://sepie.es/doc/convocatoria/2022/2022-erasmusplus-programme-guide-v2_en.pdf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.es/tika/web/index.php" TargetMode="External"/><Relationship Id="rId2" Type="http://schemas.openxmlformats.org/officeDocument/2006/relationships/hyperlink" Target="https://www.upo.es/aric/estudiantes-upo/programas-de-movilidad/erasmus-practicas/convocatoria-2021-2022/index.html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upo.es/aric/estudiantes-upo/programas-de-movilidad/plataforma-rapmi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655676" y="2564904"/>
            <a:ext cx="5832648" cy="237626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  <a:buFont typeface="Calibri"/>
            </a:pPr>
            <a:r>
              <a:rPr lang="es-ES" sz="5400" dirty="0" smtClean="0">
                <a:latin typeface="Calibri"/>
                <a:ea typeface="Calibri"/>
                <a:cs typeface="Calibri"/>
                <a:sym typeface="Calibri"/>
              </a:rPr>
              <a:t>ERASMUS </a:t>
            </a:r>
            <a:r>
              <a:rPr lang="es-ES" sz="5400" dirty="0">
                <a:latin typeface="Calibri"/>
                <a:ea typeface="Calibri"/>
                <a:cs typeface="Calibri"/>
                <a:sym typeface="Calibri"/>
              </a:rPr>
              <a:t>+</a:t>
            </a:r>
            <a:br>
              <a:rPr lang="es-ES" sz="5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ES" sz="5400" dirty="0" smtClean="0">
                <a:latin typeface="Calibri"/>
                <a:ea typeface="Calibri"/>
                <a:cs typeface="Calibri"/>
                <a:sym typeface="Calibri"/>
              </a:rPr>
              <a:t>PRÁCTICAS </a:t>
            </a:r>
            <a:br>
              <a:rPr lang="es-ES" sz="54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s-ES" sz="5400" dirty="0" smtClean="0">
                <a:latin typeface="Calibri"/>
                <a:ea typeface="Calibri"/>
                <a:cs typeface="Calibri"/>
                <a:sym typeface="Calibri"/>
              </a:rPr>
              <a:t>2022-2023</a:t>
            </a:r>
            <a:endParaRPr lang="es-ES" sz="5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827583" y="3573016"/>
            <a:ext cx="7272806" cy="11761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457200"/>
            <a:ext cx="180022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H:\ERASMUS\16-17\logos\logo erasmus+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2"/>
          <p:cNvSpPr txBox="1">
            <a:spLocks/>
          </p:cNvSpPr>
          <p:nvPr/>
        </p:nvSpPr>
        <p:spPr>
          <a:xfrm>
            <a:off x="899592" y="1459715"/>
            <a:ext cx="7056784" cy="61947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/>
              <a:t>PAGOS: Cuándo</a:t>
            </a:r>
            <a:endParaRPr lang="es-ES" sz="3200" b="1" dirty="0"/>
          </a:p>
        </p:txBody>
      </p:sp>
      <p:pic>
        <p:nvPicPr>
          <p:cNvPr id="11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:\ERASMUS\16-17\logos\logo erasmus+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539552" y="2332266"/>
            <a:ext cx="5616624" cy="1754326"/>
          </a:xfrm>
          <a:prstGeom prst="rect">
            <a:avLst/>
          </a:prstGeom>
          <a:solidFill>
            <a:srgbClr val="E9D545"/>
          </a:solidFill>
        </p:spPr>
        <p:txBody>
          <a:bodyPr wrap="square">
            <a:spAutoFit/>
          </a:bodyPr>
          <a:lstStyle/>
          <a:p>
            <a:pPr marL="180340" marR="525145" algn="just">
              <a:lnSpc>
                <a:spcPct val="150000"/>
              </a:lnSpc>
              <a:tabLst>
                <a:tab pos="540385" algn="l"/>
              </a:tabLst>
            </a:pPr>
            <a:r>
              <a:rPr lang="es-ES" sz="1600" b="1" u="sng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Antes de la estancia</a:t>
            </a:r>
            <a:endParaRPr lang="es-E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25145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en-GB" b="1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  Agreement  for </a:t>
            </a:r>
            <a:r>
              <a:rPr lang="en-GB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Traineeships:  </a:t>
            </a:r>
            <a:r>
              <a:rPr lang="en-GB" b="1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 the </a:t>
            </a:r>
            <a:r>
              <a:rPr lang="en-GB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Mobility </a:t>
            </a:r>
            <a:endParaRPr lang="es-E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25145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es-ES" b="1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Primer test de nivel OLS</a:t>
            </a:r>
            <a:r>
              <a:rPr lang="es-ES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25145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es-ES" b="1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Convenio de </a:t>
            </a:r>
            <a:r>
              <a:rPr lang="es-ES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subvención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Seguro </a:t>
            </a:r>
            <a:r>
              <a:rPr lang="es-ES" b="1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médico</a:t>
            </a:r>
            <a:r>
              <a:rPr lang="es-ES" sz="9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S" dirty="0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39552" y="4172754"/>
            <a:ext cx="4608512" cy="21236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es-ES" alt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la estancia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lang="es-ES" altLang="es-ES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Certificado</a:t>
            </a:r>
            <a:r>
              <a:rPr kumimoji="0" lang="es-ES" alt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llegada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es-ES" alt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Tras la estancia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en-GB" alt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 Agreement for Traineeship– After the mobility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lang="en-GB" altLang="es-ES" b="1" dirty="0" err="1" smtClean="0">
                <a:latin typeface="Franklin Gothic Book" panose="020B0503020102020204" pitchFamily="34" charset="0"/>
              </a:rPr>
              <a:t>Cuestionario</a:t>
            </a:r>
            <a:r>
              <a:rPr lang="en-GB" altLang="es-ES" b="1" dirty="0" smtClean="0">
                <a:latin typeface="Franklin Gothic Book" panose="020B0503020102020204" pitchFamily="34" charset="0"/>
              </a:rPr>
              <a:t> UE- Survey. </a:t>
            </a:r>
            <a:r>
              <a:rPr lang="en-GB" altLang="es-ES" b="1" dirty="0" err="1" smtClean="0">
                <a:latin typeface="Franklin Gothic Book" panose="020B0503020102020204" pitchFamily="34" charset="0"/>
              </a:rPr>
              <a:t>Informe</a:t>
            </a:r>
            <a:r>
              <a:rPr lang="en-GB" altLang="es-ES" b="1" dirty="0" smtClean="0">
                <a:latin typeface="Franklin Gothic Book" panose="020B0503020102020204" pitchFamily="34" charset="0"/>
              </a:rPr>
              <a:t> </a:t>
            </a:r>
            <a:r>
              <a:rPr lang="en-GB" altLang="es-ES" b="1" dirty="0" err="1" smtClean="0">
                <a:latin typeface="Franklin Gothic Book" panose="020B0503020102020204" pitchFamily="34" charset="0"/>
              </a:rPr>
              <a:t>estudiante</a:t>
            </a:r>
            <a:endParaRPr kumimoji="0" lang="en-GB" alt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2" name="8 CuadroTexto"/>
          <p:cNvSpPr txBox="1"/>
          <p:nvPr/>
        </p:nvSpPr>
        <p:spPr>
          <a:xfrm>
            <a:off x="6660232" y="3899306"/>
            <a:ext cx="2005608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smtClean="0"/>
              <a:t>1er pago ayuda</a:t>
            </a:r>
          </a:p>
        </p:txBody>
      </p:sp>
      <p:sp>
        <p:nvSpPr>
          <p:cNvPr id="23" name="8 CuadroTexto"/>
          <p:cNvSpPr txBox="1"/>
          <p:nvPr/>
        </p:nvSpPr>
        <p:spPr>
          <a:xfrm>
            <a:off x="6096154" y="4957490"/>
            <a:ext cx="2773724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smtClean="0"/>
              <a:t>Liquidación ayudas </a:t>
            </a:r>
            <a:br>
              <a:rPr lang="es-ES" sz="1600" b="1" dirty="0" smtClean="0"/>
            </a:br>
            <a:r>
              <a:rPr lang="es-ES" sz="1600" b="1" dirty="0" smtClean="0"/>
              <a:t>según </a:t>
            </a:r>
            <a:r>
              <a:rPr lang="es-ES" sz="1600" b="1" dirty="0"/>
              <a:t>e</a:t>
            </a:r>
            <a:r>
              <a:rPr lang="es-ES" sz="1600" b="1" dirty="0" smtClean="0"/>
              <a:t>stancia real</a:t>
            </a:r>
          </a:p>
        </p:txBody>
      </p:sp>
      <p:cxnSp>
        <p:nvCxnSpPr>
          <p:cNvPr id="24" name="32 Conector recto de flecha"/>
          <p:cNvCxnSpPr/>
          <p:nvPr/>
        </p:nvCxnSpPr>
        <p:spPr>
          <a:xfrm flipV="1">
            <a:off x="5148064" y="4172755"/>
            <a:ext cx="1368152" cy="2643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32 Conector recto de flecha"/>
          <p:cNvCxnSpPr/>
          <p:nvPr/>
        </p:nvCxnSpPr>
        <p:spPr>
          <a:xfrm>
            <a:off x="5482469" y="5215076"/>
            <a:ext cx="326865" cy="19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32 Conector recto de flecha"/>
          <p:cNvCxnSpPr/>
          <p:nvPr/>
        </p:nvCxnSpPr>
        <p:spPr>
          <a:xfrm>
            <a:off x="6178758" y="3035710"/>
            <a:ext cx="337458" cy="9202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:\ERASMUS\16-17\logos\logo erasmus+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72"/>
          <p:cNvSpPr txBox="1">
            <a:spLocks/>
          </p:cNvSpPr>
          <p:nvPr/>
        </p:nvSpPr>
        <p:spPr>
          <a:xfrm>
            <a:off x="395536" y="1412776"/>
            <a:ext cx="8270304" cy="72008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/>
              <a:t>PRIMEROS TRÁMITES</a:t>
            </a:r>
            <a:endParaRPr lang="es-ES" sz="2800" b="1" dirty="0"/>
          </a:p>
        </p:txBody>
      </p:sp>
      <p:sp>
        <p:nvSpPr>
          <p:cNvPr id="7" name="8 CuadroTexto"/>
          <p:cNvSpPr txBox="1"/>
          <p:nvPr/>
        </p:nvSpPr>
        <p:spPr>
          <a:xfrm>
            <a:off x="278937" y="2684100"/>
            <a:ext cx="5400600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2000" dirty="0" smtClean="0"/>
              <a:t>Nominación</a:t>
            </a:r>
            <a:endParaRPr lang="es-ES" sz="2400" b="1" dirty="0" smtClean="0"/>
          </a:p>
        </p:txBody>
      </p:sp>
      <p:sp>
        <p:nvSpPr>
          <p:cNvPr id="8" name="8 CuadroTexto"/>
          <p:cNvSpPr txBox="1"/>
          <p:nvPr/>
        </p:nvSpPr>
        <p:spPr>
          <a:xfrm>
            <a:off x="266422" y="5114608"/>
            <a:ext cx="5261377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2000" dirty="0" err="1" smtClean="0"/>
              <a:t>Learning</a:t>
            </a:r>
            <a:r>
              <a:rPr lang="es-ES" sz="2000" dirty="0" smtClean="0"/>
              <a:t> </a:t>
            </a:r>
            <a:r>
              <a:rPr lang="es-ES" sz="2000" dirty="0" err="1" smtClean="0"/>
              <a:t>agreement</a:t>
            </a:r>
            <a:r>
              <a:rPr lang="es-ES" sz="2000" dirty="0" smtClean="0"/>
              <a:t> </a:t>
            </a:r>
            <a:r>
              <a:rPr lang="es-ES" sz="2000" dirty="0" err="1" smtClean="0"/>
              <a:t>Traineeships</a:t>
            </a:r>
            <a:endParaRPr lang="es-ES" sz="2400" b="1" dirty="0" smtClean="0"/>
          </a:p>
        </p:txBody>
      </p:sp>
      <p:sp>
        <p:nvSpPr>
          <p:cNvPr id="10" name="4 CuadroTexto"/>
          <p:cNvSpPr txBox="1"/>
          <p:nvPr/>
        </p:nvSpPr>
        <p:spPr>
          <a:xfrm>
            <a:off x="6276090" y="2699959"/>
            <a:ext cx="2544381" cy="919401"/>
          </a:xfrm>
          <a:prstGeom prst="roundRect">
            <a:avLst/>
          </a:prstGeom>
          <a:solidFill>
            <a:srgbClr val="87BAE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ARIC</a:t>
            </a:r>
          </a:p>
          <a:p>
            <a:r>
              <a:rPr lang="es-ES" dirty="0" err="1" smtClean="0"/>
              <a:t>Cc</a:t>
            </a:r>
            <a:r>
              <a:rPr lang="es-ES" dirty="0" smtClean="0"/>
              <a:t> a estudiante</a:t>
            </a:r>
          </a:p>
          <a:p>
            <a:r>
              <a:rPr lang="es-ES" dirty="0" smtClean="0"/>
              <a:t>Formulario LA</a:t>
            </a:r>
            <a:endParaRPr lang="es-ES" dirty="0"/>
          </a:p>
        </p:txBody>
      </p:sp>
      <p:cxnSp>
        <p:nvCxnSpPr>
          <p:cNvPr id="15" name="32 Conector recto de flecha"/>
          <p:cNvCxnSpPr/>
          <p:nvPr/>
        </p:nvCxnSpPr>
        <p:spPr>
          <a:xfrm>
            <a:off x="5829311" y="2905437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32 Conector recto de flecha"/>
          <p:cNvCxnSpPr/>
          <p:nvPr/>
        </p:nvCxnSpPr>
        <p:spPr>
          <a:xfrm>
            <a:off x="6074460" y="5335945"/>
            <a:ext cx="936104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8 CuadroTexto"/>
          <p:cNvSpPr txBox="1"/>
          <p:nvPr/>
        </p:nvSpPr>
        <p:spPr>
          <a:xfrm>
            <a:off x="266422" y="3899354"/>
            <a:ext cx="6276090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2000" dirty="0" smtClean="0"/>
              <a:t>Trámites con destino (</a:t>
            </a:r>
            <a:r>
              <a:rPr lang="es-ES" sz="2000" dirty="0" smtClean="0"/>
              <a:t>Universidades) </a:t>
            </a:r>
            <a:r>
              <a:rPr lang="es-ES" sz="2000" dirty="0" smtClean="0"/>
              <a:t>-&gt; </a:t>
            </a:r>
            <a:r>
              <a:rPr lang="es-ES" sz="2000" dirty="0" err="1" smtClean="0"/>
              <a:t>Application</a:t>
            </a:r>
            <a:endParaRPr lang="es-E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734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:\ERASMUS\16-17\logos\logo erasmus+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72"/>
          <p:cNvSpPr txBox="1">
            <a:spLocks/>
          </p:cNvSpPr>
          <p:nvPr/>
        </p:nvSpPr>
        <p:spPr>
          <a:xfrm>
            <a:off x="278937" y="1412776"/>
            <a:ext cx="8685550" cy="72008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/>
              <a:t>PRIMEROS TRÁMITES: </a:t>
            </a:r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</a:t>
            </a:r>
            <a:r>
              <a:rPr lang="es-E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Before</a:t>
            </a:r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Mobility</a:t>
            </a:r>
            <a:endParaRPr lang="es-E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278937" y="2359792"/>
            <a:ext cx="6686043" cy="1328023"/>
          </a:xfrm>
          <a:prstGeom prst="roundRect">
            <a:avLst/>
          </a:prstGeom>
          <a:solidFill>
            <a:srgbClr val="E9D5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s-ES" sz="1800" b="1" dirty="0" smtClean="0"/>
              <a:t>3 partes firmantes: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 err="1"/>
              <a:t>Trainee</a:t>
            </a:r>
            <a:r>
              <a:rPr lang="es-ES" sz="1800" b="1" dirty="0"/>
              <a:t> </a:t>
            </a:r>
            <a:r>
              <a:rPr lang="es-ES" sz="1800" b="1" dirty="0" smtClean="0"/>
              <a:t>-&gt; Estudiante</a:t>
            </a:r>
            <a:endParaRPr lang="es-E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 err="1" smtClean="0"/>
              <a:t>Sending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Institution</a:t>
            </a:r>
            <a:r>
              <a:rPr lang="es-ES" sz="1800" b="1" dirty="0" smtClean="0"/>
              <a:t>- </a:t>
            </a:r>
            <a:r>
              <a:rPr lang="es-ES" sz="1800" b="1" dirty="0" err="1" smtClean="0"/>
              <a:t>Contact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Person</a:t>
            </a:r>
            <a:r>
              <a:rPr lang="es-ES" sz="1800" b="1" dirty="0" smtClean="0"/>
              <a:t> -&gt; UPO –Tutor/a</a:t>
            </a:r>
            <a:endParaRPr lang="es-E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 err="1" smtClean="0"/>
              <a:t>Receiving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Org</a:t>
            </a:r>
            <a:r>
              <a:rPr lang="es-ES" sz="1800" b="1" dirty="0" smtClean="0"/>
              <a:t>/Enterprise</a:t>
            </a:r>
          </a:p>
        </p:txBody>
      </p:sp>
      <p:sp>
        <p:nvSpPr>
          <p:cNvPr id="12" name="8 CuadroTexto"/>
          <p:cNvSpPr txBox="1"/>
          <p:nvPr/>
        </p:nvSpPr>
        <p:spPr>
          <a:xfrm>
            <a:off x="278937" y="3861611"/>
            <a:ext cx="4792518" cy="119181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s-ES" sz="1600" b="1" dirty="0" err="1" smtClean="0"/>
              <a:t>Table</a:t>
            </a:r>
            <a:r>
              <a:rPr lang="es-ES" sz="1600" b="1" dirty="0" smtClean="0"/>
              <a:t> B </a:t>
            </a:r>
            <a:r>
              <a:rPr lang="es-ES" sz="1600" b="1" dirty="0" err="1" smtClean="0"/>
              <a:t>Senfing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Institution</a:t>
            </a:r>
            <a:r>
              <a:rPr lang="es-ES" sz="1600" b="1" dirty="0" smtClean="0"/>
              <a:t> </a:t>
            </a:r>
          </a:p>
          <a:p>
            <a:r>
              <a:rPr lang="es-ES" sz="1600" b="1" dirty="0" smtClean="0"/>
              <a:t/>
            </a:r>
            <a:br>
              <a:rPr lang="es-ES" sz="1600" b="1" dirty="0" smtClean="0"/>
            </a:br>
            <a:r>
              <a:rPr lang="es-ES" sz="1600" b="1" dirty="0" smtClean="0"/>
              <a:t>1. </a:t>
            </a:r>
            <a:r>
              <a:rPr lang="es-ES" sz="1600" b="1" dirty="0" err="1" smtClean="0"/>
              <a:t>Embedded</a:t>
            </a:r>
            <a:r>
              <a:rPr lang="es-ES" sz="1600" b="1" dirty="0" smtClean="0"/>
              <a:t> / 2. </a:t>
            </a:r>
            <a:r>
              <a:rPr lang="es-ES" sz="1600" b="1" dirty="0" err="1" smtClean="0"/>
              <a:t>Voluntary</a:t>
            </a:r>
            <a:r>
              <a:rPr lang="es-ES" sz="1600" b="1" dirty="0" smtClean="0"/>
              <a:t> / 3. </a:t>
            </a:r>
            <a:r>
              <a:rPr lang="es-ES" sz="1600" b="1" dirty="0" err="1" smtClean="0"/>
              <a:t>Recent</a:t>
            </a:r>
            <a:endParaRPr lang="es-ES" sz="1600" b="1" dirty="0" smtClean="0"/>
          </a:p>
          <a:p>
            <a:r>
              <a:rPr lang="es-ES" sz="1600" b="1" dirty="0" smtClean="0"/>
              <a:t> </a:t>
            </a:r>
          </a:p>
        </p:txBody>
      </p:sp>
      <p:sp>
        <p:nvSpPr>
          <p:cNvPr id="13" name="27 CuadroTexto"/>
          <p:cNvSpPr txBox="1"/>
          <p:nvPr/>
        </p:nvSpPr>
        <p:spPr>
          <a:xfrm>
            <a:off x="340463" y="5517232"/>
            <a:ext cx="2520280" cy="37457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err="1" smtClean="0"/>
              <a:t>Accident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insurance</a:t>
            </a:r>
            <a:endParaRPr lang="es-ES" sz="1600" b="1" dirty="0"/>
          </a:p>
        </p:txBody>
      </p:sp>
      <p:sp>
        <p:nvSpPr>
          <p:cNvPr id="14" name="8 CuadroTexto"/>
          <p:cNvSpPr txBox="1"/>
          <p:nvPr/>
        </p:nvSpPr>
        <p:spPr>
          <a:xfrm>
            <a:off x="5508104" y="3923927"/>
            <a:ext cx="2952328" cy="119181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s-ES" sz="1600" b="1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600" b="1" dirty="0" smtClean="0"/>
              <a:t>Sólo una de las tres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600" b="1" dirty="0" smtClean="0"/>
              <a:t>Todos </a:t>
            </a:r>
            <a:r>
              <a:rPr lang="es-ES" sz="1600" b="1" dirty="0" err="1" smtClean="0"/>
              <a:t>Europass</a:t>
            </a:r>
            <a:endParaRPr lang="es-ES" sz="1600" b="1" dirty="0" smtClean="0"/>
          </a:p>
          <a:p>
            <a:pPr algn="ctr"/>
            <a:endParaRPr lang="es-ES" sz="1600" b="1" dirty="0" smtClean="0"/>
          </a:p>
        </p:txBody>
      </p:sp>
      <p:sp>
        <p:nvSpPr>
          <p:cNvPr id="16" name="27 CuadroTexto"/>
          <p:cNvSpPr txBox="1"/>
          <p:nvPr/>
        </p:nvSpPr>
        <p:spPr>
          <a:xfrm>
            <a:off x="2860743" y="5478885"/>
            <a:ext cx="5743705" cy="146423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err="1" smtClean="0"/>
              <a:t>The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sending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institution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will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provide</a:t>
            </a:r>
            <a:r>
              <a:rPr lang="es-ES" sz="1600" b="1" dirty="0" smtClean="0"/>
              <a:t> [..]: NO</a:t>
            </a:r>
          </a:p>
          <a:p>
            <a:pPr algn="ctr"/>
            <a:r>
              <a:rPr lang="es-ES" sz="1600" b="1" dirty="0" err="1" smtClean="0"/>
              <a:t>The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student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will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contract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accident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insurance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that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covers</a:t>
            </a:r>
            <a:r>
              <a:rPr lang="es-ES" sz="1600" b="1" dirty="0" smtClean="0"/>
              <a:t>: </a:t>
            </a:r>
          </a:p>
          <a:p>
            <a:pPr algn="ctr"/>
            <a:r>
              <a:rPr lang="es-ES" sz="1600" b="1" dirty="0" err="1" smtClean="0"/>
              <a:t>Travels</a:t>
            </a:r>
            <a:r>
              <a:rPr lang="es-ES" sz="1600" b="1" dirty="0" smtClean="0"/>
              <a:t> […]: YES</a:t>
            </a:r>
          </a:p>
          <a:p>
            <a:pPr algn="ctr"/>
            <a:r>
              <a:rPr lang="es-ES" sz="1600" b="1" dirty="0" err="1" smtClean="0"/>
              <a:t>Accidents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the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way</a:t>
            </a:r>
            <a:r>
              <a:rPr lang="es-ES" sz="1600" b="1" dirty="0" smtClean="0"/>
              <a:t> […]: YES</a:t>
            </a:r>
            <a:endParaRPr lang="es-ES" sz="16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7308304" y="2434270"/>
            <a:ext cx="1835696" cy="92272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5" tIns="45700" rIns="91425" bIns="45700" rtlCol="0" anchor="ctr" anchorCtr="0">
            <a:noAutofit/>
          </a:bodyPr>
          <a:lstStyle/>
          <a:p>
            <a:pPr>
              <a:buSzPct val="25000"/>
              <a:buFont typeface="Calibri"/>
              <a:buNone/>
            </a:pPr>
            <a:r>
              <a:rPr lang="es-ES" sz="1600" b="1" dirty="0" smtClean="0">
                <a:solidFill>
                  <a:schemeClr val="tx1"/>
                </a:solidFill>
              </a:rPr>
              <a:t>Ver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hlinkClick r:id="rId4"/>
              </a:rPr>
              <a:t>instrucciones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:\ERASMUS\16-17\logos\logo erasmus+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72"/>
          <p:cNvSpPr txBox="1">
            <a:spLocks/>
          </p:cNvSpPr>
          <p:nvPr/>
        </p:nvSpPr>
        <p:spPr>
          <a:xfrm>
            <a:off x="278937" y="1412776"/>
            <a:ext cx="8685550" cy="72008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/>
              <a:t>PRIMEROS TRÁMITES: LA </a:t>
            </a:r>
            <a:r>
              <a:rPr lang="es-ES" sz="3200" b="1" dirty="0" err="1" smtClean="0"/>
              <a:t>Before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Mobility</a:t>
            </a:r>
            <a:endParaRPr lang="es-ES" sz="2800" b="1" dirty="0"/>
          </a:p>
        </p:txBody>
      </p:sp>
      <p:sp>
        <p:nvSpPr>
          <p:cNvPr id="13" name="27 CuadroTexto"/>
          <p:cNvSpPr txBox="1"/>
          <p:nvPr/>
        </p:nvSpPr>
        <p:spPr>
          <a:xfrm>
            <a:off x="278937" y="3177974"/>
            <a:ext cx="2520280" cy="374571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err="1" smtClean="0"/>
              <a:t>Accident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insurance</a:t>
            </a:r>
            <a:endParaRPr lang="es-ES" sz="1600" b="1" dirty="0"/>
          </a:p>
        </p:txBody>
      </p:sp>
      <p:sp>
        <p:nvSpPr>
          <p:cNvPr id="16" name="27 CuadroTexto"/>
          <p:cNvSpPr txBox="1"/>
          <p:nvPr/>
        </p:nvSpPr>
        <p:spPr>
          <a:xfrm>
            <a:off x="3109544" y="2905290"/>
            <a:ext cx="5743705" cy="146423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s-ES" sz="1600" b="1" dirty="0" err="1" smtClean="0"/>
              <a:t>The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sending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institution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will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provide</a:t>
            </a:r>
            <a:r>
              <a:rPr lang="es-ES" sz="1600" b="1" dirty="0" smtClean="0"/>
              <a:t> [..]: NO</a:t>
            </a:r>
          </a:p>
          <a:p>
            <a:r>
              <a:rPr lang="es-ES" sz="1600" b="1" dirty="0" err="1" smtClean="0"/>
              <a:t>The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accident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student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will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contract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accident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insurance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covers</a:t>
            </a:r>
            <a:r>
              <a:rPr lang="es-ES" sz="1600" b="1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Travels</a:t>
            </a:r>
            <a:r>
              <a:rPr lang="es-ES" sz="1600" b="1" dirty="0" smtClean="0"/>
              <a:t> […]: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Accidents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the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way</a:t>
            </a:r>
            <a:r>
              <a:rPr lang="es-ES" sz="1600" b="1" dirty="0" smtClean="0"/>
              <a:t> […]: YES</a:t>
            </a:r>
            <a:endParaRPr lang="es-ES" sz="1600" b="1" dirty="0"/>
          </a:p>
        </p:txBody>
      </p:sp>
      <p:sp>
        <p:nvSpPr>
          <p:cNvPr id="10" name="27 CuadroTexto"/>
          <p:cNvSpPr txBox="1"/>
          <p:nvPr/>
        </p:nvSpPr>
        <p:spPr>
          <a:xfrm>
            <a:off x="278937" y="4529230"/>
            <a:ext cx="2520280" cy="37457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err="1" smtClean="0"/>
              <a:t>Liability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insurance</a:t>
            </a:r>
            <a:endParaRPr lang="es-ES" sz="1600" b="1" dirty="0"/>
          </a:p>
        </p:txBody>
      </p:sp>
      <p:sp>
        <p:nvSpPr>
          <p:cNvPr id="17" name="27 CuadroTexto"/>
          <p:cNvSpPr txBox="1"/>
          <p:nvPr/>
        </p:nvSpPr>
        <p:spPr>
          <a:xfrm>
            <a:off x="3136962" y="4529230"/>
            <a:ext cx="5743705" cy="6469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s-ES" sz="1600" b="1" dirty="0" err="1"/>
              <a:t>The</a:t>
            </a:r>
            <a:r>
              <a:rPr lang="es-ES" sz="1600" b="1" dirty="0"/>
              <a:t> </a:t>
            </a:r>
            <a:r>
              <a:rPr lang="es-ES" sz="1600" b="1" dirty="0" err="1"/>
              <a:t>sending</a:t>
            </a:r>
            <a:r>
              <a:rPr lang="es-ES" sz="1600" b="1" dirty="0"/>
              <a:t> </a:t>
            </a:r>
            <a:r>
              <a:rPr lang="es-ES" sz="1600" b="1" dirty="0" err="1"/>
              <a:t>institution</a:t>
            </a:r>
            <a:r>
              <a:rPr lang="es-ES" sz="1600" b="1" dirty="0"/>
              <a:t> </a:t>
            </a:r>
            <a:r>
              <a:rPr lang="es-ES" sz="1600" b="1" dirty="0" err="1"/>
              <a:t>will</a:t>
            </a:r>
            <a:r>
              <a:rPr lang="es-ES" sz="1600" b="1" dirty="0"/>
              <a:t> </a:t>
            </a:r>
            <a:r>
              <a:rPr lang="es-ES" sz="1600" b="1" dirty="0" err="1"/>
              <a:t>provide</a:t>
            </a:r>
            <a:r>
              <a:rPr lang="es-ES" sz="1600" b="1" dirty="0"/>
              <a:t> [..]: </a:t>
            </a:r>
            <a:r>
              <a:rPr lang="es-ES" sz="1600" b="1" dirty="0" smtClean="0"/>
              <a:t>YES (NO en egresados: “</a:t>
            </a:r>
            <a:r>
              <a:rPr lang="es-ES" sz="1600" b="1" dirty="0" err="1" smtClean="0"/>
              <a:t>The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trainee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will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contract</a:t>
            </a:r>
            <a:r>
              <a:rPr lang="es-ES" sz="1600" b="1" dirty="0" smtClean="0"/>
              <a:t> a </a:t>
            </a:r>
            <a:r>
              <a:rPr lang="es-ES" sz="1600" b="1" dirty="0" err="1" smtClean="0"/>
              <a:t>liability</a:t>
            </a:r>
            <a:r>
              <a:rPr lang="es-ES" sz="1600" b="1" dirty="0" smtClean="0"/>
              <a:t>…”</a:t>
            </a:r>
            <a:endParaRPr lang="es-ES" sz="1600" b="1" dirty="0"/>
          </a:p>
        </p:txBody>
      </p:sp>
      <p:sp>
        <p:nvSpPr>
          <p:cNvPr id="18" name="7 CuadroTexto"/>
          <p:cNvSpPr txBox="1"/>
          <p:nvPr/>
        </p:nvSpPr>
        <p:spPr>
          <a:xfrm>
            <a:off x="278936" y="2331922"/>
            <a:ext cx="8574313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(Seguimos en </a:t>
            </a:r>
            <a:r>
              <a:rPr lang="es-ES" dirty="0" err="1" smtClean="0"/>
              <a:t>Table</a:t>
            </a:r>
            <a:r>
              <a:rPr lang="es-ES" dirty="0" smtClean="0"/>
              <a:t> B: </a:t>
            </a:r>
            <a:r>
              <a:rPr lang="es-ES" dirty="0" err="1" smtClean="0"/>
              <a:t>Sending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19" name="7 CuadroTexto"/>
          <p:cNvSpPr txBox="1"/>
          <p:nvPr/>
        </p:nvSpPr>
        <p:spPr>
          <a:xfrm>
            <a:off x="278935" y="5375282"/>
            <a:ext cx="8574313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es-ES" dirty="0" err="1" smtClean="0"/>
              <a:t>Table</a:t>
            </a:r>
            <a:r>
              <a:rPr lang="es-ES" dirty="0" smtClean="0"/>
              <a:t> C: </a:t>
            </a:r>
            <a:r>
              <a:rPr lang="es-ES" dirty="0" err="1" smtClean="0"/>
              <a:t>Receiving</a:t>
            </a:r>
            <a:r>
              <a:rPr lang="es-ES" dirty="0" smtClean="0"/>
              <a:t> </a:t>
            </a:r>
            <a:endParaRPr lang="es-ES" dirty="0"/>
          </a:p>
        </p:txBody>
      </p:sp>
      <p:cxnSp>
        <p:nvCxnSpPr>
          <p:cNvPr id="20" name="32 Conector recto de flecha"/>
          <p:cNvCxnSpPr/>
          <p:nvPr/>
        </p:nvCxnSpPr>
        <p:spPr>
          <a:xfrm>
            <a:off x="4283968" y="5860635"/>
            <a:ext cx="25326" cy="272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2051720" y="6167797"/>
            <a:ext cx="2902616" cy="50520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25" tIns="45700" rIns="91425" bIns="45700" rtlCol="0" anchor="ctr" anchorCtr="0">
            <a:noAutofit/>
          </a:bodyPr>
          <a:lstStyle/>
          <a:p>
            <a:pPr>
              <a:buSzPct val="25000"/>
              <a:buFont typeface="Calibri"/>
              <a:buNone/>
            </a:pPr>
            <a:r>
              <a:rPr lang="es-ES" sz="2800" dirty="0" smtClean="0"/>
              <a:t>Lo que establezca destino</a:t>
            </a:r>
            <a:endParaRPr lang="es-ES" sz="2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830144" y="5634057"/>
            <a:ext cx="1835696" cy="92272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5" tIns="45700" rIns="91425" bIns="45700" rtlCol="0" anchor="ctr" anchorCtr="0">
            <a:noAutofit/>
          </a:bodyPr>
          <a:lstStyle/>
          <a:p>
            <a:pPr>
              <a:buSzPct val="25000"/>
              <a:buFont typeface="Calibri"/>
              <a:buNone/>
            </a:pPr>
            <a:r>
              <a:rPr lang="es-ES" sz="1600" b="1" dirty="0" smtClean="0">
                <a:solidFill>
                  <a:schemeClr val="tx1"/>
                </a:solidFill>
              </a:rPr>
              <a:t>Ver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hlinkClick r:id="rId4"/>
              </a:rPr>
              <a:t>instrucciones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2"/>
          <p:cNvSpPr txBox="1">
            <a:spLocks/>
          </p:cNvSpPr>
          <p:nvPr/>
        </p:nvSpPr>
        <p:spPr>
          <a:xfrm>
            <a:off x="899592" y="1459715"/>
            <a:ext cx="7056784" cy="61947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/>
              <a:t>¿QUIÉN ES QUIÉN?</a:t>
            </a:r>
            <a:endParaRPr lang="es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2917371"/>
            <a:ext cx="6969704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2400" b="1" dirty="0" smtClean="0"/>
              <a:t>ARIC: TIKA</a:t>
            </a:r>
          </a:p>
        </p:txBody>
      </p:sp>
      <p:pic>
        <p:nvPicPr>
          <p:cNvPr id="11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:\ERASMUS\16-17\logos\logo erasmus+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CuadroTexto">
            <a:hlinkClick r:id="rId4"/>
          </p:cNvPr>
          <p:cNvSpPr txBox="1"/>
          <p:nvPr/>
        </p:nvSpPr>
        <p:spPr>
          <a:xfrm>
            <a:off x="943132" y="3755555"/>
            <a:ext cx="6969704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2400" b="1" dirty="0" smtClean="0">
                <a:hlinkClick r:id="rId4"/>
              </a:rPr>
              <a:t>Tutor-a académico/a UPO</a:t>
            </a:r>
            <a:endParaRPr lang="es-ES" sz="2400" b="1" dirty="0" smtClean="0"/>
          </a:p>
        </p:txBody>
      </p:sp>
      <p:sp>
        <p:nvSpPr>
          <p:cNvPr id="8" name="2 CuadroTexto"/>
          <p:cNvSpPr txBox="1"/>
          <p:nvPr/>
        </p:nvSpPr>
        <p:spPr>
          <a:xfrm>
            <a:off x="510460" y="4611930"/>
            <a:ext cx="7920880" cy="919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2400" b="1" dirty="0" smtClean="0"/>
              <a:t>Otras áreas UPO: Gestión de Matrícula y Expediente de Grado, Registro, etc.</a:t>
            </a:r>
          </a:p>
        </p:txBody>
      </p:sp>
      <p:sp>
        <p:nvSpPr>
          <p:cNvPr id="9" name="2 CuadroTexto"/>
          <p:cNvSpPr txBox="1"/>
          <p:nvPr/>
        </p:nvSpPr>
        <p:spPr>
          <a:xfrm>
            <a:off x="467544" y="5745927"/>
            <a:ext cx="7920880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2400" b="1" dirty="0" smtClean="0"/>
              <a:t>Supervisor/a de destino (IO para Universidades)</a:t>
            </a:r>
          </a:p>
        </p:txBody>
      </p:sp>
    </p:spTree>
    <p:extLst>
      <p:ext uri="{BB962C8B-B14F-4D97-AF65-F5344CB8AC3E}">
        <p14:creationId xmlns:p14="http://schemas.microsoft.com/office/powerpoint/2010/main" val="11226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2"/>
          <p:cNvSpPr txBox="1">
            <a:spLocks/>
          </p:cNvSpPr>
          <p:nvPr/>
        </p:nvSpPr>
        <p:spPr>
          <a:xfrm>
            <a:off x="899592" y="1459715"/>
            <a:ext cx="7056784" cy="61947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/>
              <a:t>PREGUNTAS</a:t>
            </a:r>
            <a:endParaRPr lang="es-ES" sz="3200" b="1" dirty="0"/>
          </a:p>
        </p:txBody>
      </p:sp>
      <p:pic>
        <p:nvPicPr>
          <p:cNvPr id="11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:\ERASMUS\16-17\logos\logo erasmus+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187624" y="3429000"/>
            <a:ext cx="914400" cy="914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25" tIns="45700" rIns="91425" bIns="45700" rtlCol="0" anchor="ctr" anchorCtr="0">
            <a:noAutofit/>
          </a:bodyPr>
          <a:lstStyle/>
          <a:p>
            <a:pPr>
              <a:buSzPct val="25000"/>
              <a:buFont typeface="Calibri"/>
              <a:buNone/>
            </a:pPr>
            <a:r>
              <a:rPr lang="es-ES" sz="4000" dirty="0" smtClean="0"/>
              <a:t>Gracias por vuestra atención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4417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691680" y="1556792"/>
            <a:ext cx="6043352" cy="72008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ES" sz="3200" b="1" dirty="0" smtClean="0"/>
              <a:t>Reunión informativa</a:t>
            </a:r>
            <a:endParaRPr lang="es-ES" sz="3200" b="1" dirty="0"/>
          </a:p>
        </p:txBody>
      </p:sp>
      <p:sp>
        <p:nvSpPr>
          <p:cNvPr id="76" name="Shape 7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61659" y="2667685"/>
            <a:ext cx="5646645" cy="332005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marL="342900" indent="-342900">
              <a:buAutoNum type="arabicPeriod"/>
            </a:pPr>
            <a:r>
              <a:rPr lang="es-ES" sz="2000" b="1" dirty="0" smtClean="0"/>
              <a:t>Contexto programa. </a:t>
            </a:r>
          </a:p>
          <a:p>
            <a:pPr marL="342900" indent="-342900">
              <a:buAutoNum type="arabicPeriod"/>
            </a:pPr>
            <a:r>
              <a:rPr lang="es-ES" sz="2000" b="1" dirty="0" smtClean="0"/>
              <a:t>Trámites </a:t>
            </a:r>
          </a:p>
          <a:p>
            <a:pPr marL="342900" indent="-342900">
              <a:buAutoNum type="arabicPeriod"/>
            </a:pPr>
            <a:r>
              <a:rPr lang="es-ES" sz="2000" b="1" dirty="0" smtClean="0"/>
              <a:t>Situaciones</a:t>
            </a:r>
          </a:p>
          <a:p>
            <a:pPr marL="342900" indent="-342900">
              <a:buAutoNum type="arabicPeriod"/>
            </a:pPr>
            <a:r>
              <a:rPr lang="es-ES" sz="2000" b="1" dirty="0" smtClean="0"/>
              <a:t>Administración electrónica</a:t>
            </a:r>
          </a:p>
          <a:p>
            <a:pPr marL="342900" indent="-342900">
              <a:buAutoNum type="arabicPeriod"/>
            </a:pPr>
            <a:r>
              <a:rPr lang="es-ES" sz="2000" b="1" dirty="0" smtClean="0"/>
              <a:t>Pagos</a:t>
            </a:r>
          </a:p>
          <a:p>
            <a:pPr marL="342900" indent="-342900">
              <a:buAutoNum type="arabicPeriod"/>
            </a:pPr>
            <a:r>
              <a:rPr lang="es-ES" sz="2000" b="1" dirty="0" smtClean="0"/>
              <a:t>Primeros Trámites </a:t>
            </a:r>
          </a:p>
          <a:p>
            <a:pPr marL="342900" indent="-342900">
              <a:buAutoNum type="arabicPeriod"/>
            </a:pPr>
            <a:r>
              <a:rPr lang="es-ES" sz="2000" b="1" dirty="0" smtClean="0"/>
              <a:t>“¿Quién es quién?”</a:t>
            </a:r>
          </a:p>
          <a:p>
            <a:pPr marL="342900" indent="-342900">
              <a:buAutoNum type="arabicPeriod"/>
            </a:pPr>
            <a:r>
              <a:rPr lang="es-ES" sz="2000" b="1" dirty="0" smtClean="0"/>
              <a:t>Preguntas</a:t>
            </a:r>
          </a:p>
          <a:p>
            <a:pPr marL="342900" indent="-342900">
              <a:buAutoNum type="arabicPeriod"/>
            </a:pPr>
            <a:endParaRPr lang="es-ES" sz="1600" b="1" dirty="0"/>
          </a:p>
          <a:p>
            <a:endParaRPr lang="es-ES" sz="1300" dirty="0"/>
          </a:p>
        </p:txBody>
      </p:sp>
      <p:pic>
        <p:nvPicPr>
          <p:cNvPr id="42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2" descr="H:\ERASMUS\16-17\logos\logo erasmus+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2"/>
          <p:cNvSpPr txBox="1">
            <a:spLocks/>
          </p:cNvSpPr>
          <p:nvPr/>
        </p:nvSpPr>
        <p:spPr>
          <a:xfrm>
            <a:off x="2074645" y="1459715"/>
            <a:ext cx="5040560" cy="61947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/>
              <a:t>CONTEXTO PROGRAMA</a:t>
            </a:r>
            <a:endParaRPr lang="es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256708" y="2584921"/>
            <a:ext cx="6882624" cy="11918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smtClean="0"/>
              <a:t>Erasmus+ Acción Clave 1 Proyecto movilidad. Educación Superior. </a:t>
            </a:r>
            <a:r>
              <a:rPr lang="es-ES" sz="1600" b="1" dirty="0"/>
              <a:t>M</a:t>
            </a:r>
            <a:r>
              <a:rPr lang="es-ES" sz="1600" b="1" dirty="0" smtClean="0"/>
              <a:t>ovilidad estudiantes Prácticas. </a:t>
            </a:r>
          </a:p>
          <a:p>
            <a:pPr algn="ctr"/>
            <a:endParaRPr lang="es-ES" sz="1600" b="1" dirty="0"/>
          </a:p>
          <a:p>
            <a:pPr algn="ctr"/>
            <a:r>
              <a:rPr lang="es-ES" sz="1600" b="1" dirty="0" smtClean="0"/>
              <a:t>Erasmus+ </a:t>
            </a:r>
            <a:r>
              <a:rPr lang="es-ES" sz="1600" b="1" dirty="0" err="1" smtClean="0"/>
              <a:t>Traineeships</a:t>
            </a:r>
            <a:r>
              <a:rPr lang="es-ES" sz="1600" b="1" dirty="0" smtClean="0"/>
              <a:t> SMT (</a:t>
            </a:r>
            <a:r>
              <a:rPr lang="es-ES" sz="1600" b="1" dirty="0" err="1" smtClean="0"/>
              <a:t>Placements</a:t>
            </a:r>
            <a:r>
              <a:rPr lang="es-ES" sz="1600" b="1" dirty="0" smtClean="0"/>
              <a:t>)</a:t>
            </a:r>
            <a:endParaRPr lang="es-ES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907704" y="4000953"/>
            <a:ext cx="6516712" cy="119181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70C0"/>
                </a:solidFill>
                <a:effectLst/>
                <a:hlinkClick r:id="rId2"/>
              </a:rPr>
              <a:t>Guía Erasmus</a:t>
            </a:r>
            <a:endParaRPr lang="es-ES" sz="1600" dirty="0" smtClean="0">
              <a:solidFill>
                <a:srgbClr val="0070C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70C0"/>
                </a:solidFill>
                <a:hlinkClick r:id="rId3"/>
              </a:rPr>
              <a:t>Convocatoria UPO Erasmus Prácticas </a:t>
            </a:r>
            <a:r>
              <a:rPr lang="es-ES" sz="1600" dirty="0" smtClean="0">
                <a:solidFill>
                  <a:srgbClr val="0070C0"/>
                </a:solidFill>
                <a:hlinkClick r:id="rId3"/>
              </a:rPr>
              <a:t>2022-23</a:t>
            </a:r>
            <a:endParaRPr lang="es-E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70C0"/>
                </a:solidFill>
              </a:rPr>
              <a:t> Instrucciones Aceptación – Obligaciones Principales </a:t>
            </a:r>
          </a:p>
          <a:p>
            <a:r>
              <a:rPr lang="es-ES" sz="1600" dirty="0">
                <a:solidFill>
                  <a:srgbClr val="0070C0"/>
                </a:solidFill>
              </a:rPr>
              <a:t>	</a:t>
            </a:r>
            <a:r>
              <a:rPr lang="es-ES" dirty="0" smtClean="0">
                <a:solidFill>
                  <a:srgbClr val="0070C0"/>
                </a:solidFill>
              </a:rPr>
              <a:t>(Renuncia – COVID)</a:t>
            </a:r>
            <a:endParaRPr lang="es-ES" sz="1600" dirty="0">
              <a:solidFill>
                <a:srgbClr val="0070C0"/>
              </a:solidFill>
              <a:effectLst/>
            </a:endParaRPr>
          </a:p>
        </p:txBody>
      </p:sp>
      <p:pic>
        <p:nvPicPr>
          <p:cNvPr id="11" name="Shape 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:\ERASMUS\16-17\logos\logo erasmus+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39552" y="5411951"/>
            <a:ext cx="7359104" cy="914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25" tIns="45700" rIns="91425" bIns="45700" rtlCol="0" anchor="ctr" anchorCtr="0">
            <a:noAutofit/>
          </a:bodyPr>
          <a:lstStyle/>
          <a:p>
            <a:pPr>
              <a:buSzPct val="25000"/>
              <a:buFont typeface="Calibri"/>
              <a:buNone/>
            </a:pPr>
            <a:r>
              <a:rPr lang="es-ES" sz="2000" dirty="0" smtClean="0"/>
              <a:t>En web ARIC seguiremos publicando/actualizando información general</a:t>
            </a:r>
            <a:endParaRPr lang="es-ES" sz="2000" dirty="0"/>
          </a:p>
          <a:p>
            <a:pPr algn="ctr">
              <a:buSzPct val="25000"/>
              <a:buFont typeface="Calibri"/>
              <a:buNone/>
            </a:pPr>
            <a:r>
              <a:rPr lang="es-ES" sz="2000" dirty="0" smtClean="0"/>
              <a:t>www.upo.es/aric</a:t>
            </a:r>
          </a:p>
        </p:txBody>
      </p:sp>
    </p:spTree>
    <p:extLst>
      <p:ext uri="{BB962C8B-B14F-4D97-AF65-F5344CB8AC3E}">
        <p14:creationId xmlns:p14="http://schemas.microsoft.com/office/powerpoint/2010/main" val="29035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2"/>
          <p:cNvSpPr txBox="1">
            <a:spLocks/>
          </p:cNvSpPr>
          <p:nvPr/>
        </p:nvSpPr>
        <p:spPr>
          <a:xfrm>
            <a:off x="291787" y="1306955"/>
            <a:ext cx="8528685" cy="813226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/>
              <a:t>TRÁMITES: </a:t>
            </a:r>
            <a:r>
              <a:rPr lang="es-ES" sz="2800" b="1" dirty="0" smtClean="0"/>
              <a:t>Instrucciones Erasmus Prácticas </a:t>
            </a:r>
            <a:endParaRPr lang="es-ES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91787" y="2707688"/>
            <a:ext cx="1800200" cy="374571"/>
          </a:xfrm>
          <a:prstGeom prst="roundRect">
            <a:avLst/>
          </a:prstGeom>
          <a:solidFill>
            <a:srgbClr val="87BAE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es-ES" dirty="0" err="1" smtClean="0"/>
              <a:t>Checklist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91787" y="5017276"/>
            <a:ext cx="1944216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Información detallada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843808" y="5069232"/>
            <a:ext cx="2880320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smtClean="0"/>
              <a:t>Orden alfabético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43808" y="5674765"/>
            <a:ext cx="4320480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smtClean="0"/>
              <a:t>Trámites obligatorios y no obligatorios </a:t>
            </a:r>
          </a:p>
        </p:txBody>
      </p:sp>
      <p:cxnSp>
        <p:nvCxnSpPr>
          <p:cNvPr id="13" name="12 Conector recto"/>
          <p:cNvCxnSpPr/>
          <p:nvPr/>
        </p:nvCxnSpPr>
        <p:spPr>
          <a:xfrm>
            <a:off x="2465793" y="4824186"/>
            <a:ext cx="0" cy="170115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468877" y="4824186"/>
            <a:ext cx="233949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2465793" y="5911086"/>
            <a:ext cx="288032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2293208" y="2400173"/>
            <a:ext cx="12811" cy="1604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2293208" y="2400173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2753825" y="3674827"/>
            <a:ext cx="2520280" cy="37457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smtClean="0"/>
              <a:t>Después </a:t>
            </a:r>
            <a:endParaRPr lang="es-ES" sz="1600" b="1" dirty="0"/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2321777" y="3212976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2293208" y="4005064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2" descr="H:\ERASMUS\16-17\logos\logo erasmus+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8 CuadroTexto"/>
          <p:cNvSpPr txBox="1"/>
          <p:nvPr/>
        </p:nvSpPr>
        <p:spPr>
          <a:xfrm>
            <a:off x="2806267" y="2280422"/>
            <a:ext cx="2520280" cy="374571"/>
          </a:xfrm>
          <a:prstGeom prst="roundRect">
            <a:avLst/>
          </a:prstGeom>
          <a:solidFill>
            <a:srgbClr val="E9D5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smtClean="0"/>
              <a:t>Antes</a:t>
            </a:r>
          </a:p>
        </p:txBody>
      </p:sp>
      <p:sp>
        <p:nvSpPr>
          <p:cNvPr id="30" name="8 CuadroTexto"/>
          <p:cNvSpPr txBox="1"/>
          <p:nvPr/>
        </p:nvSpPr>
        <p:spPr>
          <a:xfrm>
            <a:off x="2732981" y="2980879"/>
            <a:ext cx="2520280" cy="374571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smtClean="0"/>
              <a:t>Durante</a:t>
            </a:r>
          </a:p>
        </p:txBody>
      </p:sp>
      <p:cxnSp>
        <p:nvCxnSpPr>
          <p:cNvPr id="31" name="16 Conector recto de flecha"/>
          <p:cNvCxnSpPr/>
          <p:nvPr/>
        </p:nvCxnSpPr>
        <p:spPr>
          <a:xfrm>
            <a:off x="2488288" y="5340769"/>
            <a:ext cx="288032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8 CuadroTexto"/>
          <p:cNvSpPr txBox="1"/>
          <p:nvPr/>
        </p:nvSpPr>
        <p:spPr>
          <a:xfrm>
            <a:off x="2830360" y="4595488"/>
            <a:ext cx="2893768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smtClean="0"/>
              <a:t>Enlazada</a:t>
            </a:r>
          </a:p>
        </p:txBody>
      </p:sp>
      <p:sp>
        <p:nvSpPr>
          <p:cNvPr id="35" name="9 CuadroTexto"/>
          <p:cNvSpPr txBox="1"/>
          <p:nvPr/>
        </p:nvSpPr>
        <p:spPr>
          <a:xfrm>
            <a:off x="2827542" y="6283776"/>
            <a:ext cx="4320480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smtClean="0"/>
              <a:t>Se actualizarán (plazos, etc.)</a:t>
            </a:r>
          </a:p>
        </p:txBody>
      </p:sp>
      <p:cxnSp>
        <p:nvCxnSpPr>
          <p:cNvPr id="40" name="16 Conector recto de flecha"/>
          <p:cNvCxnSpPr/>
          <p:nvPr/>
        </p:nvCxnSpPr>
        <p:spPr>
          <a:xfrm>
            <a:off x="2465793" y="6525344"/>
            <a:ext cx="288032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Imagen 40"/>
          <p:cNvPicPr/>
          <p:nvPr/>
        </p:nvPicPr>
        <p:blipFill rotWithShape="1">
          <a:blip r:embed="rId5"/>
          <a:srcRect l="49614" t="18486" r="3736" b="21317"/>
          <a:stretch/>
        </p:blipFill>
        <p:spPr bwMode="auto">
          <a:xfrm>
            <a:off x="5826795" y="2441367"/>
            <a:ext cx="2518410" cy="1828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33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2"/>
          <p:cNvSpPr txBox="1">
            <a:spLocks/>
          </p:cNvSpPr>
          <p:nvPr/>
        </p:nvSpPr>
        <p:spPr>
          <a:xfrm>
            <a:off x="395536" y="1412776"/>
            <a:ext cx="8270304" cy="72008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/>
              <a:t>TRÁMITES: </a:t>
            </a:r>
            <a:r>
              <a:rPr lang="es-ES" sz="2800" b="1" dirty="0"/>
              <a:t>Instrucciones Erasmus Prácticas </a:t>
            </a:r>
          </a:p>
        </p:txBody>
      </p:sp>
      <p:pic>
        <p:nvPicPr>
          <p:cNvPr id="5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:\ERASMUS\16-17\logos\logo erasmus+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/>
          <a:srcRect l="17168" t="16218" r="15937" b="6357"/>
          <a:stretch/>
        </p:blipFill>
        <p:spPr bwMode="auto">
          <a:xfrm>
            <a:off x="1535606" y="2381683"/>
            <a:ext cx="5947410" cy="3871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58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2"/>
          <p:cNvSpPr txBox="1">
            <a:spLocks/>
          </p:cNvSpPr>
          <p:nvPr/>
        </p:nvSpPr>
        <p:spPr>
          <a:xfrm>
            <a:off x="395536" y="1412776"/>
            <a:ext cx="8270304" cy="72008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/>
              <a:t>TRÁMITES: </a:t>
            </a:r>
            <a:r>
              <a:rPr lang="es-ES" sz="2800" b="1" dirty="0"/>
              <a:t>Instrucciones Erasmus Prácticas </a:t>
            </a:r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25126" t="15425" r="25590" b="41482"/>
          <a:stretch/>
        </p:blipFill>
        <p:spPr bwMode="auto">
          <a:xfrm>
            <a:off x="1470348" y="2636912"/>
            <a:ext cx="6120680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H:\ERASMUS\16-17\logos\logo erasmus+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4 CuadroTexto"/>
          <p:cNvSpPr txBox="1"/>
          <p:nvPr/>
        </p:nvSpPr>
        <p:spPr>
          <a:xfrm>
            <a:off x="404479" y="2361358"/>
            <a:ext cx="1800200" cy="374571"/>
          </a:xfrm>
          <a:prstGeom prst="roundRect">
            <a:avLst/>
          </a:prstGeom>
          <a:solidFill>
            <a:srgbClr val="87BAE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Ejemplos: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1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:\ERASMUS\16-17\logos\logo erasmus+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72"/>
          <p:cNvSpPr txBox="1">
            <a:spLocks/>
          </p:cNvSpPr>
          <p:nvPr/>
        </p:nvSpPr>
        <p:spPr>
          <a:xfrm>
            <a:off x="395536" y="1412776"/>
            <a:ext cx="8270304" cy="720081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/>
              <a:t>SITUACIONES</a:t>
            </a:r>
            <a:endParaRPr lang="es-ES" sz="2800" b="1" dirty="0"/>
          </a:p>
        </p:txBody>
      </p:sp>
      <p:sp>
        <p:nvSpPr>
          <p:cNvPr id="7" name="8 CuadroTexto"/>
          <p:cNvSpPr txBox="1"/>
          <p:nvPr/>
        </p:nvSpPr>
        <p:spPr>
          <a:xfrm>
            <a:off x="278937" y="2684100"/>
            <a:ext cx="5400600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2000" dirty="0"/>
              <a:t>Exclusivamente Prácticas: No curriculares </a:t>
            </a:r>
            <a:endParaRPr lang="es-ES" sz="2400" b="1" dirty="0" smtClean="0"/>
          </a:p>
        </p:txBody>
      </p:sp>
      <p:sp>
        <p:nvSpPr>
          <p:cNvPr id="8" name="8 CuadroTexto"/>
          <p:cNvSpPr txBox="1"/>
          <p:nvPr/>
        </p:nvSpPr>
        <p:spPr>
          <a:xfrm>
            <a:off x="539552" y="4070203"/>
            <a:ext cx="4712731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2000" dirty="0"/>
              <a:t>Exclusivamente Prácticas: </a:t>
            </a:r>
            <a:r>
              <a:rPr lang="es-ES" sz="2000" dirty="0" smtClean="0"/>
              <a:t>Curriculares</a:t>
            </a:r>
            <a:endParaRPr lang="es-ES" sz="2400" b="1" dirty="0" smtClean="0"/>
          </a:p>
        </p:txBody>
      </p:sp>
      <p:sp>
        <p:nvSpPr>
          <p:cNvPr id="10" name="4 CuadroTexto"/>
          <p:cNvSpPr txBox="1"/>
          <p:nvPr/>
        </p:nvSpPr>
        <p:spPr>
          <a:xfrm>
            <a:off x="6276090" y="2699959"/>
            <a:ext cx="2544381" cy="646986"/>
          </a:xfrm>
          <a:prstGeom prst="roundRect">
            <a:avLst/>
          </a:prstGeom>
          <a:solidFill>
            <a:srgbClr val="87BAE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(Egresados junio </a:t>
            </a:r>
            <a:r>
              <a:rPr lang="es-ES" dirty="0" smtClean="0"/>
              <a:t>2022 </a:t>
            </a:r>
            <a:r>
              <a:rPr lang="es-ES" dirty="0" smtClean="0"/>
              <a:t>entre otros)</a:t>
            </a:r>
            <a:endParaRPr lang="es-ES" dirty="0"/>
          </a:p>
        </p:txBody>
      </p:sp>
      <p:sp>
        <p:nvSpPr>
          <p:cNvPr id="11" name="8 CuadroTexto"/>
          <p:cNvSpPr txBox="1"/>
          <p:nvPr/>
        </p:nvSpPr>
        <p:spPr>
          <a:xfrm>
            <a:off x="6222876" y="3695632"/>
            <a:ext cx="2520280" cy="374571"/>
          </a:xfrm>
          <a:prstGeom prst="roundRect">
            <a:avLst/>
          </a:prstGeom>
          <a:solidFill>
            <a:srgbClr val="E9D5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smtClean="0"/>
              <a:t>Matrícula</a:t>
            </a:r>
          </a:p>
        </p:txBody>
      </p:sp>
      <p:sp>
        <p:nvSpPr>
          <p:cNvPr id="12" name="8 CuadroTexto"/>
          <p:cNvSpPr txBox="1"/>
          <p:nvPr/>
        </p:nvSpPr>
        <p:spPr>
          <a:xfrm>
            <a:off x="6222876" y="4450019"/>
            <a:ext cx="2520280" cy="374571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smtClean="0"/>
              <a:t>Reconocimiento</a:t>
            </a:r>
          </a:p>
        </p:txBody>
      </p:sp>
      <p:sp>
        <p:nvSpPr>
          <p:cNvPr id="13" name="27 CuadroTexto"/>
          <p:cNvSpPr txBox="1"/>
          <p:nvPr/>
        </p:nvSpPr>
        <p:spPr>
          <a:xfrm>
            <a:off x="6222876" y="5877272"/>
            <a:ext cx="2520280" cy="37457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1600" b="1" dirty="0" smtClean="0"/>
              <a:t>Destino Universidad</a:t>
            </a:r>
            <a:endParaRPr lang="es-ES" sz="1600" b="1" dirty="0"/>
          </a:p>
        </p:txBody>
      </p:sp>
      <p:sp>
        <p:nvSpPr>
          <p:cNvPr id="14" name="8 CuadroTexto"/>
          <p:cNvSpPr txBox="1"/>
          <p:nvPr/>
        </p:nvSpPr>
        <p:spPr>
          <a:xfrm>
            <a:off x="376919" y="5785396"/>
            <a:ext cx="4699137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2000" dirty="0" smtClean="0"/>
              <a:t>Prácticas + Asignaturas</a:t>
            </a:r>
            <a:endParaRPr lang="es-ES" sz="2400" b="1" dirty="0" smtClean="0"/>
          </a:p>
        </p:txBody>
      </p:sp>
      <p:cxnSp>
        <p:nvCxnSpPr>
          <p:cNvPr id="15" name="32 Conector recto de flecha"/>
          <p:cNvCxnSpPr/>
          <p:nvPr/>
        </p:nvCxnSpPr>
        <p:spPr>
          <a:xfrm>
            <a:off x="5829311" y="2905437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32 Conector recto de flecha"/>
          <p:cNvCxnSpPr/>
          <p:nvPr/>
        </p:nvCxnSpPr>
        <p:spPr>
          <a:xfrm>
            <a:off x="5535521" y="6021288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32 Conector recto de flecha"/>
          <p:cNvCxnSpPr/>
          <p:nvPr/>
        </p:nvCxnSpPr>
        <p:spPr>
          <a:xfrm flipV="1">
            <a:off x="5148064" y="4365105"/>
            <a:ext cx="675489" cy="1420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brir llave 22"/>
          <p:cNvSpPr/>
          <p:nvPr/>
        </p:nvSpPr>
        <p:spPr>
          <a:xfrm>
            <a:off x="5940152" y="3747877"/>
            <a:ext cx="299464" cy="977268"/>
          </a:xfrm>
          <a:prstGeom prst="leftBrace">
            <a:avLst>
              <a:gd name="adj1" fmla="val 8333"/>
              <a:gd name="adj2" fmla="val 516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32 Conector recto de flecha"/>
          <p:cNvCxnSpPr/>
          <p:nvPr/>
        </p:nvCxnSpPr>
        <p:spPr>
          <a:xfrm flipV="1">
            <a:off x="5418915" y="4291540"/>
            <a:ext cx="260622" cy="1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32 Conector recto de flecha"/>
          <p:cNvCxnSpPr/>
          <p:nvPr/>
        </p:nvCxnSpPr>
        <p:spPr>
          <a:xfrm>
            <a:off x="5759557" y="3018895"/>
            <a:ext cx="213770" cy="807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9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2"/>
          <p:cNvSpPr txBox="1">
            <a:spLocks/>
          </p:cNvSpPr>
          <p:nvPr/>
        </p:nvSpPr>
        <p:spPr>
          <a:xfrm>
            <a:off x="899592" y="1459715"/>
            <a:ext cx="7056784" cy="61947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/>
              <a:t>ADMINISTRACIÓN ELECTRÓNICA</a:t>
            </a:r>
            <a:endParaRPr lang="es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2917371"/>
            <a:ext cx="6969704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2400" b="1" dirty="0" smtClean="0"/>
              <a:t>Certificado digital – Usuario/Contraseña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43608" y="4005064"/>
            <a:ext cx="7128792" cy="132802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70C0"/>
                </a:solidFill>
                <a:effectLst/>
                <a:hlinkClick r:id="rId2"/>
              </a:rPr>
              <a:t>Zona Erasmus Prácticas</a:t>
            </a:r>
            <a:endParaRPr lang="es-ES" sz="2400" dirty="0" smtClean="0">
              <a:solidFill>
                <a:srgbClr val="0070C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70C0"/>
                </a:solidFill>
                <a:hlinkClick r:id="rId3"/>
              </a:rPr>
              <a:t>TIKA</a:t>
            </a:r>
            <a:endParaRPr lang="es-ES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70C0"/>
                </a:solidFill>
                <a:effectLst/>
                <a:hlinkClick r:id="rId4"/>
              </a:rPr>
              <a:t>Plataforma reconocimiento (RAPMI – Erasmus) </a:t>
            </a:r>
            <a:endParaRPr lang="es-ES" sz="2400" dirty="0">
              <a:solidFill>
                <a:srgbClr val="0070C0"/>
              </a:solidFill>
              <a:effectLst/>
            </a:endParaRPr>
          </a:p>
        </p:txBody>
      </p:sp>
      <p:pic>
        <p:nvPicPr>
          <p:cNvPr id="11" name="Shape 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:\ERASMUS\16-17\logos\logo erasmus+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2"/>
          <p:cNvSpPr txBox="1">
            <a:spLocks/>
          </p:cNvSpPr>
          <p:nvPr/>
        </p:nvSpPr>
        <p:spPr>
          <a:xfrm>
            <a:off x="899592" y="1459715"/>
            <a:ext cx="7056784" cy="61947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/>
              <a:t>PAGOS</a:t>
            </a:r>
            <a:endParaRPr lang="es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2917371"/>
            <a:ext cx="6969704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2400" b="1" dirty="0" smtClean="0"/>
              <a:t>Cuándo</a:t>
            </a:r>
          </a:p>
        </p:txBody>
      </p:sp>
      <p:pic>
        <p:nvPicPr>
          <p:cNvPr id="11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460375"/>
            <a:ext cx="1800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:\ERASMUS\16-17\logos\logo erasmus+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365648" cy="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CuadroTexto"/>
          <p:cNvSpPr txBox="1"/>
          <p:nvPr/>
        </p:nvSpPr>
        <p:spPr>
          <a:xfrm>
            <a:off x="899592" y="3749675"/>
            <a:ext cx="6969704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sz="2400" b="1" dirty="0" smtClean="0"/>
              <a:t>Cuánto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11560" y="5189834"/>
            <a:ext cx="7920880" cy="90346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25" tIns="45700" rIns="91425" bIns="45700" rtlCol="0" anchor="ctr" anchorCtr="0">
            <a:noAutofit/>
          </a:bodyPr>
          <a:lstStyle/>
          <a:p>
            <a:pPr>
              <a:buSzPct val="25000"/>
              <a:buFont typeface="Calibri"/>
              <a:buNone/>
            </a:pPr>
            <a:r>
              <a:rPr lang="es-ES" sz="2000" dirty="0" smtClean="0"/>
              <a:t>Se actualizará Junta de Andalucía cuando se publique resolución</a:t>
            </a:r>
            <a:endParaRPr lang="es-ES" sz="2000" dirty="0"/>
          </a:p>
        </p:txBody>
      </p:sp>
      <p:cxnSp>
        <p:nvCxnSpPr>
          <p:cNvPr id="9" name="32 Conector recto de flecha"/>
          <p:cNvCxnSpPr/>
          <p:nvPr/>
        </p:nvCxnSpPr>
        <p:spPr>
          <a:xfrm flipV="1">
            <a:off x="4355976" y="4473116"/>
            <a:ext cx="0" cy="5040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 w="25400" cap="flat" cmpd="sng" algn="ctr">
          <a:noFill/>
          <a:prstDash val="solid"/>
        </a:ln>
      </a:spPr>
      <a:bodyPr lIns="91425" tIns="45700" rIns="91425" bIns="45700" anchor="ctr" anchorCtr="0">
        <a:noAutofit/>
      </a:bodyPr>
      <a:lstStyle>
        <a:defPPr>
          <a:buSzPct val="25000"/>
          <a:buFont typeface="Calibri"/>
          <a:buNone/>
          <a:defRPr sz="4000" dirty="0"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1239</TotalTime>
  <Words>435</Words>
  <Application>Microsoft Office PowerPoint</Application>
  <PresentationFormat>Presentación en pantalla (4:3)</PresentationFormat>
  <Paragraphs>117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Symbol</vt:lpstr>
      <vt:lpstr>Times New Roman</vt:lpstr>
      <vt:lpstr>Wingdings</vt:lpstr>
      <vt:lpstr>simple-light-2</vt:lpstr>
      <vt:lpstr>ERASMUS + PRÁCTICAS  2022-2023</vt:lpstr>
      <vt:lpstr>Reunión informativa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la Movilidad</dc:title>
  <dc:creator>maherrer</dc:creator>
  <cp:lastModifiedBy>cmsercor</cp:lastModifiedBy>
  <cp:revision>66</cp:revision>
  <cp:lastPrinted>2022-04-25T07:07:16Z</cp:lastPrinted>
  <dcterms:modified xsi:type="dcterms:W3CDTF">2022-04-25T07:17:19Z</dcterms:modified>
</cp:coreProperties>
</file>