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6" r:id="rId6"/>
    <p:sldId id="267" r:id="rId7"/>
    <p:sldId id="268" r:id="rId8"/>
    <p:sldId id="269" r:id="rId9"/>
    <p:sldId id="271" r:id="rId10"/>
    <p:sldId id="272" r:id="rId11"/>
    <p:sldId id="259" r:id="rId12"/>
    <p:sldId id="264" r:id="rId13"/>
    <p:sldId id="257" r:id="rId14"/>
    <p:sldId id="260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79" r:id="rId23"/>
    <p:sldId id="262" r:id="rId24"/>
    <p:sldId id="263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FA69088-1182-4A29-8DCA-1B08BC31C7EE}">
          <p14:sldIdLst>
            <p14:sldId id="256"/>
            <p14:sldId id="266"/>
            <p14:sldId id="267"/>
            <p14:sldId id="268"/>
            <p14:sldId id="269"/>
            <p14:sldId id="271"/>
            <p14:sldId id="272"/>
            <p14:sldId id="259"/>
            <p14:sldId id="264"/>
            <p14:sldId id="257"/>
            <p14:sldId id="260"/>
            <p14:sldId id="273"/>
            <p14:sldId id="274"/>
            <p14:sldId id="275"/>
            <p14:sldId id="276"/>
            <p14:sldId id="277"/>
            <p14:sldId id="278"/>
            <p14:sldId id="280"/>
            <p14:sldId id="279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259D8-CFC5-4416-8E94-7C893D0B2774}" v="96" dt="2025-12-13T17:19:24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04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881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192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960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15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39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902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24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115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085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791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9EF8-96E0-4703-9E36-F45E0A56964B}" type="datetimeFigureOut">
              <a:rPr lang="es-ES" smtClean="0"/>
              <a:t>17/12/2025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AA9F1-57AD-4C6B-B893-FDE6359365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631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dmedcam1@admon.upo.e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533" y="0"/>
            <a:ext cx="12310533" cy="692467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055716" y="2767280"/>
            <a:ext cx="93211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 EN LA UPO </a:t>
            </a:r>
          </a:p>
        </p:txBody>
      </p:sp>
    </p:spTree>
    <p:extLst>
      <p:ext uri="{BB962C8B-B14F-4D97-AF65-F5344CB8AC3E}">
        <p14:creationId xmlns:p14="http://schemas.microsoft.com/office/powerpoint/2010/main" val="386023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81644" y="1783555"/>
            <a:ext cx="95851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TRAYECTORIA 2011 – 2024 EN CONV. EXTERNAS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proyectos financiados por la Agencia Española de Cooperación Internacional al Desarrollo (AECID)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proyectos financiados de la Agencia Andaluza de Cooperación Internacional al Desarrollo (AACID)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proyecto financiados por el Ayuntamiento de Sevilla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854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38200" y="1298563"/>
            <a:ext cx="9320772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REQUISITOS Y PRESENTACIÓN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dirty="0">
                <a:solidFill>
                  <a:schemeClr val="bg1"/>
                </a:solidFill>
              </a:rPr>
              <a:t>Personal docente e investigador (PDI) y personal técnico, de gestión y administración 	(PTGAS) con vinculación funcionarial o laboral con la UPO. </a:t>
            </a:r>
            <a:r>
              <a:rPr lang="es-ES" b="1" dirty="0">
                <a:solidFill>
                  <a:schemeClr val="bg1"/>
                </a:solidFill>
              </a:rPr>
              <a:t>Máximo una solicitud por 	modalidad.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Documentación requerida: 		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 conceptual (anexo I)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Matriz de planificación (anexo II)</a:t>
            </a:r>
          </a:p>
          <a:p>
            <a:pPr marL="1200150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 (anexo III)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Plazo de presentación: </a:t>
            </a:r>
            <a:r>
              <a:rPr lang="es-E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19/01/2026 por SEDE ELECTRÓNICA UPO o REDSARA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81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6F8C8-74E3-ADCD-F527-53C84D5AD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7B133-454F-9A64-AD7B-54996066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E2D5239E-3C90-2F23-FF0D-27E1EDDA7B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B92D7FF-C3AD-F345-5697-A3279D42C053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8D024CB-14DE-2D5B-66A1-F005E7B7778B}"/>
              </a:ext>
            </a:extLst>
          </p:cNvPr>
          <p:cNvSpPr txBox="1"/>
          <p:nvPr/>
        </p:nvSpPr>
        <p:spPr>
          <a:xfrm>
            <a:off x="838199" y="1298563"/>
            <a:ext cx="942221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MODALIDADES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B. I) Modalidad 1: Proyectos en países priorizados (por AACID/AECID)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I.1)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AECID Innovación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Acciones de cooperación que aborden desafíos de la 			Agenda 2023.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2 propuestas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400.000 – 900.000 €.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I.2)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AECID Memoria y construcción de paz. Máximo 1 proyecto. 200.000 €.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I.3)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AACID: Proyectos con universidades públicas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países priorizados. 			Máximo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proyectos (1 investigación). 220.000 €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(entre todos los proyectos).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I.4)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Ayto. de Sevilla: Desarrollo económico y social.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Prioriza intervenciones 		GED.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1 propuesta. 150.000 €.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130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3F3FD-22C3-8185-6873-C6128DD69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BB35C-1E81-F520-8CFA-08AB6BB5A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2868F45C-D26E-3706-9859-DE78F1C200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E59BB1C-6C94-ED8C-0CE5-70743DF920F0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4F9D03A-091F-F7FF-21A2-842D0439FB39}"/>
              </a:ext>
            </a:extLst>
          </p:cNvPr>
          <p:cNvSpPr txBox="1"/>
          <p:nvPr/>
        </p:nvSpPr>
        <p:spPr>
          <a:xfrm>
            <a:off x="838199" y="1298563"/>
            <a:ext cx="957107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MODALIDADES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B. II) Modalidad 2: Proyectos en España y Andalucía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II.1)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AECID Conocimiento ámbito de la innovación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Investigaciones y 				estudios aplicados.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1 propuestas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100.000 – 500.000 €.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II.2)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AACID </a:t>
            </a:r>
            <a:r>
              <a:rPr lang="es-E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EpD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formación e investigación. Máximo 2 propuestas. 80.000 €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B. II.3)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Ayto. de Sevilla: Educación para el desarrollo y cohesión social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		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1 propuesta. 20.000 €.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591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511B5-C9B0-A846-A9B5-071BAA292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8FAA4-587C-BE6B-704C-0B4C22C05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3E0DFD9-2C9C-7518-AD1D-4B47E7BD0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31559EE-482D-EF3E-41CD-57D6900BBC56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FC292C0-57F9-B228-FF1B-307254099C0E}"/>
              </a:ext>
            </a:extLst>
          </p:cNvPr>
          <p:cNvSpPr txBox="1"/>
          <p:nvPr/>
        </p:nvSpPr>
        <p:spPr>
          <a:xfrm>
            <a:off x="838199" y="1298563"/>
            <a:ext cx="957107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CALENDARIO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de enero; Finaliza plazo de solicitud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de enero; Listado provisional de proyectos preseleccionados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de febrero; Fin del plazo de alegaciones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de febrero; Publicación de listado definitivo de proyectos preseleccionados</a:t>
            </a:r>
          </a:p>
        </p:txBody>
      </p:sp>
    </p:spTree>
    <p:extLst>
      <p:ext uri="{BB962C8B-B14F-4D97-AF65-F5344CB8AC3E}">
        <p14:creationId xmlns:p14="http://schemas.microsoft.com/office/powerpoint/2010/main" val="1324993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2C2F8-21A5-D500-21DC-82DE4FF4D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079B5B-9359-9234-7D1B-555BFF8A0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BECE5113-46EE-7762-A92B-9A525F0CE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0D853B0-80DF-8048-63E9-FCFE4251D2C8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62989D-963A-B82D-9A98-DF3F7AE80852}"/>
              </a:ext>
            </a:extLst>
          </p:cNvPr>
          <p:cNvSpPr txBox="1"/>
          <p:nvPr/>
        </p:nvSpPr>
        <p:spPr>
          <a:xfrm>
            <a:off x="1310462" y="1224135"/>
            <a:ext cx="95710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CRITERIOS DE EVALUACIÓN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Pertinencia: Adecuación a prioridades y contexto. 30 puntos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Coherencia: Lógica interna (matriz) y orientación a resultados. 30 puntos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Viabilidad: Posibilidad técnica y financiera. 20 puntos.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Impactos: Efectos a medio y largo plazo. 20 puntos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Experiencia del equipo: Experiencia en gestión de proyecto CI. 10 puntos (adicionales)</a:t>
            </a:r>
          </a:p>
        </p:txBody>
      </p:sp>
    </p:spTree>
    <p:extLst>
      <p:ext uri="{BB962C8B-B14F-4D97-AF65-F5344CB8AC3E}">
        <p14:creationId xmlns:p14="http://schemas.microsoft.com/office/powerpoint/2010/main" val="2430974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F28B1-8BA5-2961-FA16-227C70E2B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D49B81-2FF6-9566-AB63-07303B535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0961E25-82A3-9D15-4A73-C41F7FA472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79C988B-47A5-84ED-EC85-845B6CDC4758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D0F89CB-F9AA-117B-B6CD-7F9B4CA85481}"/>
              </a:ext>
            </a:extLst>
          </p:cNvPr>
          <p:cNvSpPr txBox="1"/>
          <p:nvPr/>
        </p:nvSpPr>
        <p:spPr>
          <a:xfrm>
            <a:off x="838200" y="1194377"/>
            <a:ext cx="9320772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INTERNA – PLAN PROPIO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REQUISITOS Y PRESENTACIÓN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dirty="0">
                <a:solidFill>
                  <a:schemeClr val="bg1"/>
                </a:solidFill>
              </a:rPr>
              <a:t>Personal docente e investigador (PDI) y personal técnico, de gestión y administración 	(PTGAS) con vinculación funcionarial o laboral con la UPO. </a:t>
            </a:r>
            <a:r>
              <a:rPr lang="es-ES" b="1" dirty="0">
                <a:solidFill>
                  <a:schemeClr val="bg1"/>
                </a:solidFill>
              </a:rPr>
              <a:t>Máximo una solicitud por 	modalidad.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 proyectos de cooperación en ejecución actualmente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Sin financiación en cooperación en los últimos 5 años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-  Documentación requerida: 		</a:t>
            </a:r>
          </a:p>
          <a:p>
            <a:pPr marL="1200150" marR="0" lvl="2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Solicitud y presupuesto</a:t>
            </a:r>
          </a:p>
          <a:p>
            <a:pPr marL="1200150" marR="0" lvl="2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Curriculum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de la persona responsable y el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équipo</a:t>
            </a:r>
            <a:endParaRPr lang="es-ES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marR="0" lvl="2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Carta de compromiso contraparte</a:t>
            </a:r>
          </a:p>
          <a:p>
            <a:pPr marL="1200150" marR="0" lvl="2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Justificación documental (identificación) con la contraparte y demanda población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48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82DC3-E384-3877-92C8-1595C1E19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496EF3-40D7-168B-C17D-2E49A054B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C7886CF-67D1-B987-A08B-929573375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2478F13-0B10-F665-A2A9-8E7ADD90A7E4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002EC32-04FF-7915-1F49-4920963685E7}"/>
              </a:ext>
            </a:extLst>
          </p:cNvPr>
          <p:cNvSpPr txBox="1"/>
          <p:nvPr/>
        </p:nvSpPr>
        <p:spPr>
          <a:xfrm>
            <a:off x="838199" y="1298563"/>
            <a:ext cx="942221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INTERNA – PLAN PROPIO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MODALIDADES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Modalidad 1: Cooperación internacional. 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Fortalecimiento institucional de universidades en países priorizados. </a:t>
            </a:r>
            <a:r>
              <a:rPr lang="es-E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Tranferencia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de conocimiento y tecnología. Máximo 25.000 €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Modalidad 2: Educación para el Desarrollo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Formación y sensibilización sobre desarrollo sostenibles, ODS y ciudanía global. 		Máximo: 12.500 €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Modalidad 3: Acciones preparatorias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Identificación de proyectos mediante Enfoque del Marco Lógico. Máximo: 12.500€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111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CC3C9-7839-7D32-2A94-3C1B4C1C4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9979F9-042D-4EDA-FEC8-474EFA169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782B7FE-E872-81CF-E89D-087460E110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AFB6D73-F244-5F3D-6282-57045989EDF0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1DD65A-242F-4CE6-1965-AB6154E60147}"/>
              </a:ext>
            </a:extLst>
          </p:cNvPr>
          <p:cNvSpPr txBox="1"/>
          <p:nvPr/>
        </p:nvSpPr>
        <p:spPr>
          <a:xfrm>
            <a:off x="838199" y="1298563"/>
            <a:ext cx="957107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INTERNA – PLAN PROPIO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CALENDARIO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de enero; Finaliza plazo de solicitud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de febrero; Listado provisional de proyectos seleccionados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de febrero; Fin del plazo de subsanación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de febrero; Publicación de listado definitivo de proyectos seleccionados</a:t>
            </a:r>
          </a:p>
        </p:txBody>
      </p:sp>
    </p:spTree>
    <p:extLst>
      <p:ext uri="{BB962C8B-B14F-4D97-AF65-F5344CB8AC3E}">
        <p14:creationId xmlns:p14="http://schemas.microsoft.com/office/powerpoint/2010/main" val="2385976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B0D0F-0A6F-C166-0B68-942062574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79227-D9E9-BB20-4F1D-023B21E4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8FFA1CE-947E-9DB4-4624-63479791E6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170909D-AEA7-A34B-1204-358AA2D755C9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35B27ED-2C94-93E7-E234-4CFDBE60F16A}"/>
              </a:ext>
            </a:extLst>
          </p:cNvPr>
          <p:cNvSpPr txBox="1"/>
          <p:nvPr/>
        </p:nvSpPr>
        <p:spPr>
          <a:xfrm>
            <a:off x="1310462" y="1224135"/>
            <a:ext cx="95710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CRITERIOS DE EVALUACIÓN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Pertinencia: Adecuación a prioridades y contexto. 35 puntos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Coherencia: Lógica interna (matriz) y orientación a resultados. 30 puntos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Viabilidad: Posibilidad técnica y financiera. 20 puntos.</a:t>
            </a:r>
          </a:p>
          <a:p>
            <a:pPr lvl="1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Impactos: Efectos a medio y largo plazo. 15 puntos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 extra: +5 puntos solicitantes sin proyectos CUD previos y +5 puntos innovación alineados con Agenda 2030</a:t>
            </a:r>
          </a:p>
        </p:txBody>
      </p:sp>
    </p:spTree>
    <p:extLst>
      <p:ext uri="{BB962C8B-B14F-4D97-AF65-F5344CB8AC3E}">
        <p14:creationId xmlns:p14="http://schemas.microsoft.com/office/powerpoint/2010/main" val="95925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38DE8-6757-9833-11D8-BA8F953BA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175063-2DC1-6F7B-922C-C6C49E6B4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A01A397-337A-5245-C869-29D1CCB088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DFC2399-53DD-929C-129C-E1232C6847B1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955B311-287D-6476-E291-3DC81C75FC02}"/>
              </a:ext>
            </a:extLst>
          </p:cNvPr>
          <p:cNvSpPr txBox="1"/>
          <p:nvPr/>
        </p:nvSpPr>
        <p:spPr>
          <a:xfrm>
            <a:off x="1130030" y="1869699"/>
            <a:ext cx="816309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</a:t>
            </a:r>
          </a:p>
          <a:p>
            <a:pPr algn="ctr"/>
            <a:endParaRPr lang="es-E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universidades como actores de desarrollo</a:t>
            </a:r>
          </a:p>
          <a:p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Acciones CUD en la UPO: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Convocatorias externas – Anuncio de interés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s-E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interna – Plan Propio de Cooperación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112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292299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al Desarrollo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81644" y="2055813"/>
            <a:ext cx="932077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DUDAS Y PREGUNTAS</a:t>
            </a: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361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de cooperación internacional para el desarrollo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81644" y="2055813"/>
            <a:ext cx="932077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MUCHAS GRACIAS POR SU ATENCIÓN</a:t>
            </a: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Medrano Campillo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Relaciones Internacionales y Cooperación</a:t>
            </a: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dmedcam1@admon.upo.es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Tel: 626332409 - Interno: 2409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Atención presencial: Lunes, martes y jueves (solicitar cita por email o teléfono)</a:t>
            </a: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68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43D2D-376C-3869-1B91-69BFC56B0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1342E-51D1-B39E-74B2-A0CA98DA2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0F5143DF-A10F-417E-4EE6-F4F187E205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54AA195-F608-306C-E602-B44E726C4744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251DCB4-0ADD-D98E-4C9F-5D1D2E1D6FB9}"/>
              </a:ext>
            </a:extLst>
          </p:cNvPr>
          <p:cNvSpPr txBox="1"/>
          <p:nvPr/>
        </p:nvSpPr>
        <p:spPr>
          <a:xfrm>
            <a:off x="681644" y="1783555"/>
            <a:ext cx="10013364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ACTORES DE LA COOPERACIÓN ESPAÑOLA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“La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Española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está integrada por gran diversidad de actores.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pluralidad contribuye a la peculiaridad del sistema español que lo diferencia de otros donantes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dotándolo de mayor riqueza por su variedad y haciendo necesaria la puesta en marcha de mecanismos que permitan la coordinación entre ellos y la complementariedad para evitar la atomización de las actuaciones”.</a:t>
            </a:r>
          </a:p>
          <a:p>
            <a:pPr algn="just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46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A9657-14BF-C488-9193-0B3A52777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583230-6AEA-A476-7FC4-D0677F180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2D8602F-DB38-4819-F300-8B56C6991E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86F305B-DC59-CB25-5299-F5E67766D70D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8FC2D3A-F32A-DA27-1320-A6FB1C9803A7}"/>
              </a:ext>
            </a:extLst>
          </p:cNvPr>
          <p:cNvSpPr txBox="1"/>
          <p:nvPr/>
        </p:nvSpPr>
        <p:spPr>
          <a:xfrm>
            <a:off x="681644" y="1783555"/>
            <a:ext cx="100133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C1122F3-B3F2-6F57-F111-72FA2B1A1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922" y="1471548"/>
            <a:ext cx="7369847" cy="472228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91BE9B0-D3CD-1E31-010E-E7BEB8F23D97}"/>
              </a:ext>
            </a:extLst>
          </p:cNvPr>
          <p:cNvSpPr txBox="1"/>
          <p:nvPr/>
        </p:nvSpPr>
        <p:spPr>
          <a:xfrm>
            <a:off x="3823855" y="5863100"/>
            <a:ext cx="596537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/>
              <a:t>*Fuente: https://www.cooperacionespanola.es/es/actores-cooperacion-espanola-al-desarrollo</a:t>
            </a:r>
          </a:p>
          <a:p>
            <a:endParaRPr lang="es-ES" sz="1200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00F685BC-8649-42E3-389A-9B828D9CFE8F}"/>
              </a:ext>
            </a:extLst>
          </p:cNvPr>
          <p:cNvSpPr/>
          <p:nvPr/>
        </p:nvSpPr>
        <p:spPr>
          <a:xfrm>
            <a:off x="6997566" y="3797408"/>
            <a:ext cx="893315" cy="772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15558BD-0C8F-52B9-C928-F818CF189968}"/>
              </a:ext>
            </a:extLst>
          </p:cNvPr>
          <p:cNvCxnSpPr>
            <a:cxnSpLocks/>
          </p:cNvCxnSpPr>
          <p:nvPr/>
        </p:nvCxnSpPr>
        <p:spPr>
          <a:xfrm flipV="1">
            <a:off x="6806540" y="4549223"/>
            <a:ext cx="392698" cy="6497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233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ADEC1-A03A-3B8A-2B7E-6EBA8E502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1D40DF-8F43-6F96-C830-ED6859A61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222A775-2B01-E019-B57F-03465C398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5CFCEC3-2280-6E6E-581A-69F295700C95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1965BB-D3FB-6319-3CB9-DD3D3D577931}"/>
              </a:ext>
            </a:extLst>
          </p:cNvPr>
          <p:cNvSpPr txBox="1"/>
          <p:nvPr/>
        </p:nvSpPr>
        <p:spPr>
          <a:xfrm>
            <a:off x="681644" y="1783555"/>
            <a:ext cx="1001336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AL DESARROLLO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“Conjunto de actividades llevadas a cabo por la comunidad universitaria y orientadas a la transformación social en los países más desfavorecidos, en pro de la paz, la equidad, el desarrollo humano y la sostenibilidad medioambiental en el mundo, transformación en la que el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fortalecimiento institucional y académico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tienen un importante papel”.</a:t>
            </a:r>
          </a:p>
          <a:p>
            <a:pPr algn="just">
              <a:lnSpc>
                <a:spcPct val="150000"/>
              </a:lnSpc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Código de Conducta de las Universidades en Materia de Cooperación al Desarrollo (CRUE, 2006)</a:t>
            </a:r>
          </a:p>
          <a:p>
            <a:pPr algn="just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627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633E1-A4CB-8F65-DC41-E143DB9D9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441866-1419-8A6B-4BCC-0EB66EC3D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85046CE-C9B9-41EE-9204-AAA006B6D5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0B0A0E0-DF6D-A590-6CC7-456915533352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0EABA-A907-DAEA-C12B-324CC147A664}"/>
              </a:ext>
            </a:extLst>
          </p:cNvPr>
          <p:cNvSpPr txBox="1"/>
          <p:nvPr/>
        </p:nvSpPr>
        <p:spPr>
          <a:xfrm>
            <a:off x="681644" y="1783555"/>
            <a:ext cx="100133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AL DESARROLLO</a:t>
            </a: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universidades son reconocidas por primeras vez como actores de cooperación en el </a:t>
            </a: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Plan Director de la Cooperación Española 2005-2008.</a:t>
            </a:r>
          </a:p>
          <a:p>
            <a:pPr algn="just">
              <a:lnSpc>
                <a:spcPct val="150000"/>
              </a:lnSpc>
            </a:pP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“La Universidad constituye un ámbito privilegiado para la cooperación al desarrollo”</a:t>
            </a:r>
          </a:p>
          <a:p>
            <a:pPr algn="just">
              <a:lnSpc>
                <a:spcPct val="150000"/>
              </a:lnSpc>
            </a:pPr>
            <a:endParaRPr lang="es-ES_tradn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_tradn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abre la posibilidad de </a:t>
            </a: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solicitar fondos</a:t>
            </a: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acciones de Cooperación.</a:t>
            </a:r>
          </a:p>
          <a:p>
            <a:pPr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obtiene representación en el </a:t>
            </a:r>
            <a:r>
              <a:rPr lang="es-ES_trad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Consejo de Cooperación al Desarrollo </a:t>
            </a:r>
            <a:r>
              <a:rPr lang="es-ES_trad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estatal (y posteriormente en los autonómicos y locales).</a:t>
            </a:r>
          </a:p>
          <a:p>
            <a:pPr algn="just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2452F6C0-81AA-C59E-77DE-13FA34C10957}"/>
              </a:ext>
            </a:extLst>
          </p:cNvPr>
          <p:cNvCxnSpPr/>
          <p:nvPr/>
        </p:nvCxnSpPr>
        <p:spPr>
          <a:xfrm>
            <a:off x="5230026" y="3760150"/>
            <a:ext cx="0" cy="67511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62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F9CAF-60B9-1096-1CEF-BDE57A495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8A52C-CCE5-630C-0B1A-71D3886E7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26A8A834-AB5A-082D-5D5E-4A11A2917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ACD0DFC-967F-FD18-393D-F7ABBC3C3163}"/>
              </a:ext>
            </a:extLst>
          </p:cNvPr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7F77120-19DA-3B18-7287-64EDA8DB23D6}"/>
              </a:ext>
            </a:extLst>
          </p:cNvPr>
          <p:cNvSpPr txBox="1"/>
          <p:nvPr/>
        </p:nvSpPr>
        <p:spPr>
          <a:xfrm>
            <a:off x="681644" y="1783555"/>
            <a:ext cx="10013364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AL DESARROLLO</a:t>
            </a:r>
          </a:p>
          <a:p>
            <a:pPr algn="ctr"/>
            <a:endParaRPr lang="es-E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I Plan Andaluz de Cooperación para el Desarrollo (PACODE) 2008-2011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 a las universidades como agentes de la cooperación al desarrollo.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Ayuntamiento de Sevilla lo hace en su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Director 2016-2020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PACODE 2020-2023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reserva ya un papel mucho más definido a las universidades, lanzando por primera vez una convocatoria específica en 2020.</a:t>
            </a:r>
          </a:p>
          <a:p>
            <a:pPr algn="just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04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526"/>
            <a:ext cx="12192000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38200" y="1326239"/>
            <a:ext cx="93207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ACCIONES CUD EN LA UPO</a:t>
            </a: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8CB4F6D-41D3-D559-879B-F26C572D0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418935"/>
              </p:ext>
            </p:extLst>
          </p:nvPr>
        </p:nvGraphicFramePr>
        <p:xfrm>
          <a:off x="139960" y="1917542"/>
          <a:ext cx="11213840" cy="4268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460">
                  <a:extLst>
                    <a:ext uri="{9D8B030D-6E8A-4147-A177-3AD203B41FA5}">
                      <a16:colId xmlns:a16="http://schemas.microsoft.com/office/drawing/2014/main" val="3117780393"/>
                    </a:ext>
                  </a:extLst>
                </a:gridCol>
                <a:gridCol w="2803460">
                  <a:extLst>
                    <a:ext uri="{9D8B030D-6E8A-4147-A177-3AD203B41FA5}">
                      <a16:colId xmlns:a16="http://schemas.microsoft.com/office/drawing/2014/main" val="3630453297"/>
                    </a:ext>
                  </a:extLst>
                </a:gridCol>
                <a:gridCol w="2803460">
                  <a:extLst>
                    <a:ext uri="{9D8B030D-6E8A-4147-A177-3AD203B41FA5}">
                      <a16:colId xmlns:a16="http://schemas.microsoft.com/office/drawing/2014/main" val="1227965552"/>
                    </a:ext>
                  </a:extLst>
                </a:gridCol>
                <a:gridCol w="2803460">
                  <a:extLst>
                    <a:ext uri="{9D8B030D-6E8A-4147-A177-3AD203B41FA5}">
                      <a16:colId xmlns:a16="http://schemas.microsoft.com/office/drawing/2014/main" val="3880051006"/>
                    </a:ext>
                  </a:extLst>
                </a:gridCol>
              </a:tblGrid>
              <a:tr h="338822">
                <a:tc>
                  <a:txBody>
                    <a:bodyPr/>
                    <a:lstStyle/>
                    <a:p>
                      <a:r>
                        <a:rPr lang="es-ES" dirty="0"/>
                        <a:t>AECID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AYTO. DE SEVILLA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PLAN PROPIO UPO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472491"/>
                  </a:ext>
                </a:extLst>
              </a:tr>
              <a:tr h="338822">
                <a:tc gridSpan="4"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A DESARROLLAR EN PAÍSES PRIORIZADOS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061648"/>
                  </a:ext>
                </a:extLst>
              </a:tr>
              <a:tr h="3537474">
                <a:tc>
                  <a:txBody>
                    <a:bodyPr/>
                    <a:lstStyle/>
                    <a:p>
                      <a:r>
                        <a:rPr lang="es-ES" sz="1400" b="1" dirty="0"/>
                        <a:t>Acciones de cooperación al desarrollo en el ámbito de la innovación</a:t>
                      </a:r>
                    </a:p>
                    <a:p>
                      <a:r>
                        <a:rPr lang="es-ES" sz="1400" b="0" dirty="0"/>
                        <a:t>Para impulsar soluciones innovadoras, ya desarrolladas y testadas exitosamente a nivel piloto, para aplicarlas y demostrar la posibilidad de replicarlas a mayor escala para lograr un desarrollo sostenible e incluyente. </a:t>
                      </a:r>
                    </a:p>
                    <a:p>
                      <a:pPr lvl="0">
                        <a:buNone/>
                      </a:pPr>
                      <a:endParaRPr lang="es-ES" sz="1400" b="0" dirty="0"/>
                    </a:p>
                    <a:p>
                      <a:pPr lvl="0">
                        <a:buNone/>
                      </a:pPr>
                      <a:r>
                        <a:rPr lang="es-ES" sz="1400" b="1" i="0" u="none" strike="noStrike" noProof="0" dirty="0">
                          <a:latin typeface="Calibri"/>
                        </a:rPr>
                        <a:t>Acciones de Cooperación para el Desarrollo en el ámbito de Memoria, construcción de paz y resolución de conflictos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Cooperación Universitaria para el Desarrollo </a:t>
                      </a:r>
                    </a:p>
                    <a:p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cooperar con Universidades con el fin de mejorar las capacidades institucionales, docentes, de investigación y de transferencia de conocimientos.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Investigación o Innovación aplicados a la cooperación internacional para el desarrollo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impulsar soluciones innovadoras que respondan a problemáticas concretas identificadas con la población destinataria.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cooperación internacional para el desarrollo </a:t>
                      </a:r>
                      <a:endParaRPr lang="es-ES" dirty="0"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apoyar el desarrollo económico y social de los pueblos; contribuir a la erradicación de la pobreza; la generación y consolidación de procesos encaminados a asegurar un desarrollo humano sostenible y el pleno ejercicio de los derechos.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cooperación internacional al desarrollo </a:t>
                      </a:r>
                    </a:p>
                    <a:p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cooperar con Universidades en países priorizados para su fortalecimiento institucional, apoyando la consolidación de sus estructuras administrativas, académicas o de investigación y la especialización de su personal docente e investigador y/o su personal de administración y servicios.</a:t>
                      </a:r>
                    </a:p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941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628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959" y="-80526"/>
            <a:ext cx="12192000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324197" y="556318"/>
            <a:ext cx="699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Cooperación Universitaria para el Desarrollo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38200" y="1277313"/>
            <a:ext cx="93207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ACCIONES CUD EN LA UPO</a:t>
            </a: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8CB4F6D-41D3-D559-879B-F26C572D0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638278"/>
              </p:ext>
            </p:extLst>
          </p:nvPr>
        </p:nvGraphicFramePr>
        <p:xfrm>
          <a:off x="139959" y="1881881"/>
          <a:ext cx="1110521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304">
                  <a:extLst>
                    <a:ext uri="{9D8B030D-6E8A-4147-A177-3AD203B41FA5}">
                      <a16:colId xmlns:a16="http://schemas.microsoft.com/office/drawing/2014/main" val="3117780393"/>
                    </a:ext>
                  </a:extLst>
                </a:gridCol>
                <a:gridCol w="2776304">
                  <a:extLst>
                    <a:ext uri="{9D8B030D-6E8A-4147-A177-3AD203B41FA5}">
                      <a16:colId xmlns:a16="http://schemas.microsoft.com/office/drawing/2014/main" val="3630453297"/>
                    </a:ext>
                  </a:extLst>
                </a:gridCol>
                <a:gridCol w="2776304">
                  <a:extLst>
                    <a:ext uri="{9D8B030D-6E8A-4147-A177-3AD203B41FA5}">
                      <a16:colId xmlns:a16="http://schemas.microsoft.com/office/drawing/2014/main" val="1227965552"/>
                    </a:ext>
                  </a:extLst>
                </a:gridCol>
                <a:gridCol w="2776304">
                  <a:extLst>
                    <a:ext uri="{9D8B030D-6E8A-4147-A177-3AD203B41FA5}">
                      <a16:colId xmlns:a16="http://schemas.microsoft.com/office/drawing/2014/main" val="3880051006"/>
                    </a:ext>
                  </a:extLst>
                </a:gridCol>
              </a:tblGrid>
              <a:tr h="338822">
                <a:tc>
                  <a:txBody>
                    <a:bodyPr/>
                    <a:lstStyle/>
                    <a:p>
                      <a:r>
                        <a:rPr lang="es-ES" dirty="0"/>
                        <a:t>AECID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AYTO. DE SEVILLA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PLAN PROPIO UPO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472491"/>
                  </a:ext>
                </a:extLst>
              </a:tr>
              <a:tr h="338822">
                <a:tc gridSpan="4"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A DESARROLLAR EN ESPAÑA/ANDALUCÍA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061648"/>
                  </a:ext>
                </a:extLst>
              </a:tr>
              <a:tr h="3537474">
                <a:tc>
                  <a:txBody>
                    <a:bodyPr/>
                    <a:lstStyle/>
                    <a:p>
                      <a:r>
                        <a:rPr lang="es-ES" sz="1400" b="1" dirty="0"/>
                        <a:t>Actividades de conocimiento en el ámbito de la innovación</a:t>
                      </a:r>
                    </a:p>
                    <a:p>
                      <a:r>
                        <a:rPr lang="es-ES" sz="1400" b="0" dirty="0"/>
                        <a:t>Se trata de investigaciones y estudios aplicados acompañados de formaciones y/o seminarios, que cuenten con un componente innovador. </a:t>
                      </a:r>
                    </a:p>
                    <a:p>
                      <a:pPr lvl="0">
                        <a:buNone/>
                      </a:pPr>
                      <a:endParaRPr lang="es-ES" sz="1400" b="0" dirty="0"/>
                    </a:p>
                    <a:p>
                      <a:r>
                        <a:rPr lang="es-ES" sz="1400" b="0" dirty="0"/>
                        <a:t>Las actividades de conocimiento se ejecutarán en España y contribuirán a mejorar el trabajo en cooperación en uno, varios o el conjunto de países y territorios priorizados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Educación para el Desarrollo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fortalecer las capacidades de las Universidades y de su comunidad educativa como agentes de transformación social. </a:t>
                      </a:r>
                    </a:p>
                    <a:p>
                      <a:pPr marL="0" algn="l" defTabSz="914400" rtl="0" eaLnBrk="1" latinLnBrk="0" hangingPunct="1"/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Formación y Estudios sobre el desarrollo </a:t>
                      </a:r>
                      <a:endParaRPr lang="es-ES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fortalecer las capacidades de la Universidad como agente de cooperación para el desarrollo, mediante la formación de recursos humanos, la realización de prácticas en proyectos en países priorizados y fomento de la acción voluntaria.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Proyectos de Sensibilización y Educación para el Desarrollo, tanto en el ámbito de la educación formal, no formal e informal. Además de proyectos dirigidos a promover las siguientes acciones: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Mitigar el impacto social en el ámbito municipal de los dispositivos estatales destinados a las personas solicitantes de asilo y refugio, así como las labores municipales de mediación e interculturalidad con la población inmigrante.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Fomentar la cohesión social entre la población sevillana y la población de origen inmigrante y sus Familias.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Acciones de educación para el desarrollo (EPD)</a:t>
                      </a:r>
                    </a:p>
                    <a:p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 financiar proyectos de formación y sensibilización de la comunidad universitaria de la UPO o de la sociedad andaluza, en general, en temas relacionados con el desarrollo humano sostenible, los objetivos de desarrollo sostenible (ODS) y la ciudadanía global. </a:t>
                      </a:r>
                      <a:endParaRPr lang="es-E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941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4597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8F5687B11F2C34C8CE8C59BD806CACC" ma:contentTypeVersion="14" ma:contentTypeDescription="Crear nuevo documento." ma:contentTypeScope="" ma:versionID="245942bfc1c1ba2f5980d7464165bd3c">
  <xsd:schema xmlns:xsd="http://www.w3.org/2001/XMLSchema" xmlns:xs="http://www.w3.org/2001/XMLSchema" xmlns:p="http://schemas.microsoft.com/office/2006/metadata/properties" xmlns:ns2="8519a03a-4896-404f-a0f3-4a9789898972" xmlns:ns3="fa991900-bf87-4b16-84ba-1f220bd9f42d" targetNamespace="http://schemas.microsoft.com/office/2006/metadata/properties" ma:root="true" ma:fieldsID="89cd395abe06528ec9d97ff82c2a2636" ns2:_="" ns3:_="">
    <xsd:import namespace="8519a03a-4896-404f-a0f3-4a9789898972"/>
    <xsd:import namespace="fa991900-bf87-4b16-84ba-1f220bd9f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Descargado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19a03a-4896-404f-a0f3-4a97898989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n" ma:readOnly="false" ma:fieldId="{5cf76f15-5ced-4ddc-b409-7134ff3c332f}" ma:taxonomyMulti="true" ma:sspId="cbb0a5e8-2b65-41a3-ae7f-0331155634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escargado" ma:index="19" nillable="true" ma:displayName="Descargado" ma:default="no" ma:format="Dropdown" ma:internalName="Descargado">
      <xsd:simpleType>
        <xsd:restriction base="dms:Text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991900-bf87-4b16-84ba-1f220bd9f42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0a1aea1-f857-4ec7-bdd5-ad10e7233b25}" ma:internalName="TaxCatchAll" ma:showField="CatchAllData" ma:web="fa991900-bf87-4b16-84ba-1f220bd9f4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a991900-bf87-4b16-84ba-1f220bd9f42d" xsi:nil="true"/>
    <lcf76f155ced4ddcb4097134ff3c332f xmlns="8519a03a-4896-404f-a0f3-4a9789898972">
      <Terms xmlns="http://schemas.microsoft.com/office/infopath/2007/PartnerControls"/>
    </lcf76f155ced4ddcb4097134ff3c332f>
    <Descargado xmlns="8519a03a-4896-404f-a0f3-4a9789898972">no</Descargado>
  </documentManagement>
</p:properties>
</file>

<file path=customXml/itemProps1.xml><?xml version="1.0" encoding="utf-8"?>
<ds:datastoreItem xmlns:ds="http://schemas.openxmlformats.org/officeDocument/2006/customXml" ds:itemID="{B7995B31-0F72-4A58-A145-EBDC17A090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91C400-3511-4D9F-B529-CAB37A605C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19a03a-4896-404f-a0f3-4a9789898972"/>
    <ds:schemaRef ds:uri="fa991900-bf87-4b16-84ba-1f220bd9f4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D9009C-3F32-415E-88AB-79AC5C949814}">
  <ds:schemaRefs>
    <ds:schemaRef ds:uri="http://schemas.microsoft.com/office/2006/metadata/properties"/>
    <ds:schemaRef ds:uri="http://schemas.microsoft.com/office/infopath/2007/PartnerControls"/>
    <ds:schemaRef ds:uri="fa991900-bf87-4b16-84ba-1f220bd9f42d"/>
    <ds:schemaRef ds:uri="8519a03a-4896-404f-a0f3-4a978989897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2792</TotalTime>
  <Words>1823</Words>
  <Application>Microsoft Office PowerPoint</Application>
  <PresentationFormat>Panorámica</PresentationFormat>
  <Paragraphs>304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adomrei</dc:creator>
  <cp:lastModifiedBy>Daniel Medrano Campillo</cp:lastModifiedBy>
  <cp:revision>36</cp:revision>
  <dcterms:created xsi:type="dcterms:W3CDTF">2022-11-10T12:48:11Z</dcterms:created>
  <dcterms:modified xsi:type="dcterms:W3CDTF">2025-12-17T11:44:32Z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0x010100A8F5687B11F2C34C8CE8C59BD806CACC</vt:lpwstr>
  </property>
</Properties>
</file>