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7" r:id="rId1"/>
    <p:sldMasterId id="2147483710" r:id="rId2"/>
  </p:sldMasterIdLst>
  <p:notesMasterIdLst>
    <p:notesMasterId r:id="rId29"/>
  </p:notesMasterIdLst>
  <p:handoutMasterIdLst>
    <p:handoutMasterId r:id="rId30"/>
  </p:handoutMasterIdLst>
  <p:sldIdLst>
    <p:sldId id="256" r:id="rId3"/>
    <p:sldId id="304" r:id="rId4"/>
    <p:sldId id="306" r:id="rId5"/>
    <p:sldId id="269" r:id="rId6"/>
    <p:sldId id="307" r:id="rId7"/>
    <p:sldId id="308" r:id="rId8"/>
    <p:sldId id="309" r:id="rId9"/>
    <p:sldId id="299" r:id="rId10"/>
    <p:sldId id="310" r:id="rId11"/>
    <p:sldId id="268" r:id="rId12"/>
    <p:sldId id="279" r:id="rId13"/>
    <p:sldId id="280" r:id="rId14"/>
    <p:sldId id="313" r:id="rId15"/>
    <p:sldId id="314" r:id="rId16"/>
    <p:sldId id="281" r:id="rId17"/>
    <p:sldId id="291" r:id="rId18"/>
    <p:sldId id="282" r:id="rId19"/>
    <p:sldId id="284" r:id="rId20"/>
    <p:sldId id="294" r:id="rId21"/>
    <p:sldId id="286" r:id="rId22"/>
    <p:sldId id="292" r:id="rId23"/>
    <p:sldId id="262" r:id="rId24"/>
    <p:sldId id="312" r:id="rId25"/>
    <p:sldId id="271" r:id="rId26"/>
    <p:sldId id="311" r:id="rId27"/>
    <p:sldId id="305" r:id="rId2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94">
          <p15:clr>
            <a:srgbClr val="A4A3A4"/>
          </p15:clr>
        </p15:guide>
        <p15:guide id="2" pos="56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 Looy, Bart" initials="VL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DB0"/>
    <a:srgbClr val="177E9D"/>
    <a:srgbClr val="116E8A"/>
    <a:srgbClr val="147694"/>
    <a:srgbClr val="00407A"/>
    <a:srgbClr val="86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624" autoAdjust="0"/>
  </p:normalViewPr>
  <p:slideViewPr>
    <p:cSldViewPr snapToObjects="1" showGuides="1">
      <p:cViewPr varScale="1">
        <p:scale>
          <a:sx n="81" d="100"/>
          <a:sy n="81" d="100"/>
        </p:scale>
        <p:origin x="-1037" y="-72"/>
      </p:cViewPr>
      <p:guideLst>
        <p:guide orient="horz" pos="3294"/>
        <p:guide pos="5602"/>
      </p:guideLst>
    </p:cSldViewPr>
  </p:slideViewPr>
  <p:outlineViewPr>
    <p:cViewPr>
      <p:scale>
        <a:sx n="33" d="100"/>
        <a:sy n="33" d="100"/>
      </p:scale>
      <p:origin x="53" y="25339"/>
    </p:cViewPr>
  </p:outlineViewPr>
  <p:notesTextViewPr>
    <p:cViewPr>
      <p:scale>
        <a:sx n="1" d="1"/>
        <a:sy n="1" d="1"/>
      </p:scale>
      <p:origin x="0" y="0"/>
    </p:cViewPr>
  </p:notesTextViewPr>
  <p:sorterViewPr>
    <p:cViewPr>
      <p:scale>
        <a:sx n="100" d="100"/>
        <a:sy n="100" d="100"/>
      </p:scale>
      <p:origin x="0" y="5952"/>
    </p:cViewPr>
  </p:sorter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14/04/2015</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‹Nº›</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14/04/2015</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‹Nº›</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FD47E8-8E00-4772-AE23-82F93CDA29E6}" type="slidenum">
              <a:rPr lang="en-US" smtClean="0"/>
              <a:pPr>
                <a:defRPr/>
              </a:pPr>
              <a:t>2</a:t>
            </a:fld>
            <a:endParaRPr lang="en-US"/>
          </a:p>
        </p:txBody>
      </p:sp>
    </p:spTree>
    <p:extLst>
      <p:ext uri="{BB962C8B-B14F-4D97-AF65-F5344CB8AC3E}">
        <p14:creationId xmlns:p14="http://schemas.microsoft.com/office/powerpoint/2010/main" val="175902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FD47E8-8E00-4772-AE23-82F93CDA29E6}" type="slidenum">
              <a:rPr lang="en-US" smtClean="0"/>
              <a:pPr>
                <a:defRPr/>
              </a:pPr>
              <a:t>3</a:t>
            </a:fld>
            <a:endParaRPr lang="en-US"/>
          </a:p>
        </p:txBody>
      </p:sp>
    </p:spTree>
    <p:extLst>
      <p:ext uri="{BB962C8B-B14F-4D97-AF65-F5344CB8AC3E}">
        <p14:creationId xmlns:p14="http://schemas.microsoft.com/office/powerpoint/2010/main" val="372071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FD47E8-8E00-4772-AE23-82F93CDA29E6}" type="slidenum">
              <a:rPr lang="en-US" smtClean="0"/>
              <a:pPr>
                <a:defRPr/>
              </a:pPr>
              <a:t>4</a:t>
            </a:fld>
            <a:endParaRPr lang="en-US"/>
          </a:p>
        </p:txBody>
      </p:sp>
    </p:spTree>
    <p:extLst>
      <p:ext uri="{BB962C8B-B14F-4D97-AF65-F5344CB8AC3E}">
        <p14:creationId xmlns:p14="http://schemas.microsoft.com/office/powerpoint/2010/main" val="11806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FD47E8-8E00-4772-AE23-82F93CDA29E6}" type="slidenum">
              <a:rPr lang="en-US" smtClean="0"/>
              <a:pPr>
                <a:defRPr/>
              </a:pPr>
              <a:t>24</a:t>
            </a:fld>
            <a:endParaRPr lang="en-US"/>
          </a:p>
        </p:txBody>
      </p:sp>
    </p:spTree>
    <p:extLst>
      <p:ext uri="{BB962C8B-B14F-4D97-AF65-F5344CB8AC3E}">
        <p14:creationId xmlns:p14="http://schemas.microsoft.com/office/powerpoint/2010/main" val="2488188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3413924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5400467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14/04/2015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‹Nº›</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8536699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50000"/>
            <a:ext cx="3300991" cy="3209551"/>
          </a:xfrm>
          <a:prstGeom prst="rect">
            <a:avLst/>
          </a:prstGeom>
        </p:spPr>
      </p:pic>
    </p:spTree>
    <p:extLst>
      <p:ext uri="{BB962C8B-B14F-4D97-AF65-F5344CB8AC3E}">
        <p14:creationId xmlns:p14="http://schemas.microsoft.com/office/powerpoint/2010/main" val="4835907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‹Nº›</a:t>
            </a:fld>
            <a:endParaRPr lang="nl-BE"/>
          </a:p>
        </p:txBody>
      </p:sp>
    </p:spTree>
    <p:extLst>
      <p:ext uri="{BB962C8B-B14F-4D97-AF65-F5344CB8AC3E}">
        <p14:creationId xmlns:p14="http://schemas.microsoft.com/office/powerpoint/2010/main" val="26259545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‹Nº›</a:t>
            </a:fld>
            <a:endParaRPr lang="nl-BE" dirty="0"/>
          </a:p>
        </p:txBody>
      </p:sp>
    </p:spTree>
    <p:extLst>
      <p:ext uri="{BB962C8B-B14F-4D97-AF65-F5344CB8AC3E}">
        <p14:creationId xmlns:p14="http://schemas.microsoft.com/office/powerpoint/2010/main" val="6326396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‹Nº›</a:t>
            </a:fld>
            <a:endParaRPr lang="nl-BE"/>
          </a:p>
        </p:txBody>
      </p:sp>
    </p:spTree>
    <p:extLst>
      <p:ext uri="{BB962C8B-B14F-4D97-AF65-F5344CB8AC3E}">
        <p14:creationId xmlns:p14="http://schemas.microsoft.com/office/powerpoint/2010/main" val="2601345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‹Nº›</a:t>
            </a:fld>
            <a:endParaRPr lang="nl-BE"/>
          </a:p>
        </p:txBody>
      </p:sp>
    </p:spTree>
    <p:extLst>
      <p:ext uri="{BB962C8B-B14F-4D97-AF65-F5344CB8AC3E}">
        <p14:creationId xmlns:p14="http://schemas.microsoft.com/office/powerpoint/2010/main" val="41819745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‹Nº›</a:t>
            </a:fld>
            <a:endParaRPr lang="nl-BE"/>
          </a:p>
        </p:txBody>
      </p:sp>
    </p:spTree>
    <p:extLst>
      <p:ext uri="{BB962C8B-B14F-4D97-AF65-F5344CB8AC3E}">
        <p14:creationId xmlns:p14="http://schemas.microsoft.com/office/powerpoint/2010/main" val="27253469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‹Nº›</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14/04/2015</a:t>
            </a:fld>
            <a:endParaRPr lang="nl-BE" dirty="0"/>
          </a:p>
        </p:txBody>
      </p:sp>
    </p:spTree>
    <p:extLst>
      <p:ext uri="{BB962C8B-B14F-4D97-AF65-F5344CB8AC3E}">
        <p14:creationId xmlns:p14="http://schemas.microsoft.com/office/powerpoint/2010/main" val="2273489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14/04/2015</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‹Nº›</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16900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50000"/>
            <a:ext cx="3300991" cy="3209551"/>
          </a:xfrm>
          <a:prstGeom prst="rect">
            <a:avLst/>
          </a:prstGeom>
        </p:spPr>
      </p:pic>
    </p:spTree>
    <p:extLst>
      <p:ext uri="{BB962C8B-B14F-4D97-AF65-F5344CB8AC3E}">
        <p14:creationId xmlns:p14="http://schemas.microsoft.com/office/powerpoint/2010/main" val="3965196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‹Nº›</a:t>
            </a:fld>
            <a:endParaRPr lang="nl-BE"/>
          </a:p>
        </p:txBody>
      </p:sp>
    </p:spTree>
    <p:extLst>
      <p:ext uri="{BB962C8B-B14F-4D97-AF65-F5344CB8AC3E}">
        <p14:creationId xmlns:p14="http://schemas.microsoft.com/office/powerpoint/2010/main" val="4198030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‹Nº›</a:t>
            </a:fld>
            <a:endParaRPr lang="nl-BE" dirty="0"/>
          </a:p>
        </p:txBody>
      </p:sp>
    </p:spTree>
    <p:extLst>
      <p:ext uri="{BB962C8B-B14F-4D97-AF65-F5344CB8AC3E}">
        <p14:creationId xmlns:p14="http://schemas.microsoft.com/office/powerpoint/2010/main" val="43782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‹Nº›</a:t>
            </a:fld>
            <a:endParaRPr lang="nl-BE"/>
          </a:p>
        </p:txBody>
      </p:sp>
    </p:spTree>
    <p:extLst>
      <p:ext uri="{BB962C8B-B14F-4D97-AF65-F5344CB8AC3E}">
        <p14:creationId xmlns:p14="http://schemas.microsoft.com/office/powerpoint/2010/main" val="4161822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‹Nº›</a:t>
            </a:fld>
            <a:endParaRPr lang="nl-BE"/>
          </a:p>
        </p:txBody>
      </p:sp>
    </p:spTree>
    <p:extLst>
      <p:ext uri="{BB962C8B-B14F-4D97-AF65-F5344CB8AC3E}">
        <p14:creationId xmlns:p14="http://schemas.microsoft.com/office/powerpoint/2010/main" val="1689059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14/04/2015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‹Nº›</a:t>
            </a:fld>
            <a:endParaRPr lang="nl-BE"/>
          </a:p>
        </p:txBody>
      </p:sp>
    </p:spTree>
    <p:extLst>
      <p:ext uri="{BB962C8B-B14F-4D97-AF65-F5344CB8AC3E}">
        <p14:creationId xmlns:p14="http://schemas.microsoft.com/office/powerpoint/2010/main" val="2206352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14/04/2015</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‹Nº›</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14/04/2015</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‹Nº›</a:t>
            </a:fld>
            <a:endParaRPr lang="nl-BE" dirty="0"/>
          </a:p>
        </p:txBody>
      </p:sp>
      <p:sp>
        <p:nvSpPr>
          <p:cNvPr id="7" name="Rechthoek 6"/>
          <p:cNvSpPr/>
          <p:nvPr/>
        </p:nvSpPr>
        <p:spPr>
          <a:xfrm>
            <a:off x="0" y="6372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14/04/2015</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‹Nº›</a:t>
            </a:fld>
            <a:endParaRPr lang="nl-BE" dirty="0"/>
          </a:p>
        </p:txBody>
      </p:sp>
      <p:sp>
        <p:nvSpPr>
          <p:cNvPr id="7" name="Rechthoek 6"/>
          <p:cNvSpPr/>
          <p:nvPr/>
        </p:nvSpPr>
        <p:spPr>
          <a:xfrm>
            <a:off x="0" y="6372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spTree>
    <p:extLst>
      <p:ext uri="{BB962C8B-B14F-4D97-AF65-F5344CB8AC3E}">
        <p14:creationId xmlns:p14="http://schemas.microsoft.com/office/powerpoint/2010/main" val="32084550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83768" y="1916832"/>
            <a:ext cx="6552728" cy="1800000"/>
          </a:xfrm>
        </p:spPr>
        <p:txBody>
          <a:bodyPr/>
          <a:lstStyle/>
          <a:p>
            <a:r>
              <a:rPr lang="en-GB" sz="2400" b="1" dirty="0"/>
              <a:t>What Differentiates Top Regions </a:t>
            </a:r>
            <a:r>
              <a:rPr lang="en-GB" sz="2400" b="1" dirty="0" smtClean="0"/>
              <a:t>from </a:t>
            </a:r>
            <a:r>
              <a:rPr lang="en-GB" sz="2400" b="1" dirty="0"/>
              <a:t>Other Regions in the Field of Biotechnology? </a:t>
            </a:r>
            <a:r>
              <a:rPr lang="en-GB" sz="2400" b="1" dirty="0" smtClean="0"/>
              <a:t/>
            </a:r>
            <a:br>
              <a:rPr lang="en-GB" sz="2400" b="1" dirty="0" smtClean="0"/>
            </a:br>
            <a:r>
              <a:rPr lang="en-GB" sz="2400" b="1" dirty="0" smtClean="0"/>
              <a:t/>
            </a:r>
            <a:br>
              <a:rPr lang="en-GB" sz="2400" b="1" dirty="0" smtClean="0"/>
            </a:br>
            <a:r>
              <a:rPr lang="en-GB" sz="2000" b="1" dirty="0" smtClean="0"/>
              <a:t>An </a:t>
            </a:r>
            <a:r>
              <a:rPr lang="en-GB" sz="2000" b="1" dirty="0"/>
              <a:t>Empirical Study of 101 Biotech </a:t>
            </a:r>
            <a:r>
              <a:rPr lang="en-GB" sz="2000" b="1" dirty="0" smtClean="0"/>
              <a:t>Regions</a:t>
            </a:r>
            <a:r>
              <a:rPr lang="en-GB" sz="2400" b="1" dirty="0" smtClean="0"/>
              <a:t> </a:t>
            </a:r>
            <a:endParaRPr lang="en-US" sz="2800" dirty="0"/>
          </a:p>
        </p:txBody>
      </p:sp>
      <p:sp>
        <p:nvSpPr>
          <p:cNvPr id="3" name="Ondertitel 2"/>
          <p:cNvSpPr>
            <a:spLocks noGrp="1"/>
          </p:cNvSpPr>
          <p:nvPr>
            <p:ph type="subTitle" idx="1"/>
          </p:nvPr>
        </p:nvSpPr>
        <p:spPr/>
        <p:txBody>
          <a:bodyPr/>
          <a:lstStyle/>
          <a:p>
            <a:pPr algn="ctr"/>
            <a:r>
              <a:rPr lang="en-US" sz="1800" b="1" dirty="0"/>
              <a:t>Cathy </a:t>
            </a:r>
            <a:r>
              <a:rPr lang="en-US" sz="1800" b="1" dirty="0" smtClean="0"/>
              <a:t>Lecocq &amp; Bart </a:t>
            </a:r>
            <a:r>
              <a:rPr lang="en-US" sz="1800" b="1" dirty="0"/>
              <a:t>Van </a:t>
            </a:r>
            <a:r>
              <a:rPr lang="en-US" sz="1800" b="1" dirty="0" smtClean="0"/>
              <a:t>Looy</a:t>
            </a:r>
          </a:p>
          <a:p>
            <a:pPr algn="ctr"/>
            <a:endParaRPr lang="en-US" sz="1800" b="1" dirty="0" smtClean="0"/>
          </a:p>
          <a:p>
            <a:pPr algn="ctr"/>
            <a:r>
              <a:rPr lang="en-US" sz="1400" b="1" dirty="0" smtClean="0"/>
              <a:t>MSI (FEB) &amp; INCENTIM/</a:t>
            </a:r>
            <a:r>
              <a:rPr lang="en-US" sz="1400" b="1" dirty="0" err="1" smtClean="0"/>
              <a:t>Ecoom</a:t>
            </a:r>
            <a:endParaRPr lang="en-US" sz="1400" b="1" dirty="0" smtClean="0"/>
          </a:p>
          <a:p>
            <a:pPr algn="ctr"/>
            <a:endParaRPr lang="en-US" sz="2000" dirty="0"/>
          </a:p>
          <a:p>
            <a:pPr algn="ctr"/>
            <a:r>
              <a:rPr lang="en-US" sz="1400" b="1" dirty="0"/>
              <a:t>V</a:t>
            </a:r>
            <a:r>
              <a:rPr lang="en-US" sz="1400" b="1" dirty="0" smtClean="0"/>
              <a:t>IVES </a:t>
            </a:r>
            <a:r>
              <a:rPr lang="en-US" sz="1400" b="1" dirty="0"/>
              <a:t>– STORE</a:t>
            </a:r>
            <a:br>
              <a:rPr lang="en-US" sz="1400" b="1" dirty="0"/>
            </a:br>
            <a:r>
              <a:rPr lang="en-US" sz="1400" b="1" dirty="0"/>
              <a:t>Faculty of Business and Economics, </a:t>
            </a:r>
            <a:br>
              <a:rPr lang="en-US" sz="1400" b="1" dirty="0"/>
            </a:br>
            <a:r>
              <a:rPr lang="en-US" sz="1400" b="1" dirty="0"/>
              <a:t>KU </a:t>
            </a:r>
            <a:r>
              <a:rPr lang="en-US" sz="1400" b="1" dirty="0" smtClean="0"/>
              <a:t>Leuven</a:t>
            </a:r>
            <a:endParaRPr lang="en-US" sz="1400" b="1" dirty="0"/>
          </a:p>
          <a:p>
            <a:pPr algn="ctr"/>
            <a:r>
              <a:rPr lang="en-US" sz="1600" b="1" dirty="0"/>
              <a:t/>
            </a:r>
            <a:br>
              <a:rPr lang="en-US" sz="1600" b="1" dirty="0"/>
            </a:br>
            <a:r>
              <a:rPr lang="en-US" sz="1600" b="1" dirty="0" err="1" smtClean="0"/>
              <a:t>Sevilla</a:t>
            </a:r>
            <a:r>
              <a:rPr lang="en-US" sz="1600" b="1" dirty="0" smtClean="0"/>
              <a:t> </a:t>
            </a:r>
          </a:p>
          <a:p>
            <a:pPr algn="ctr"/>
            <a:r>
              <a:rPr lang="en-US" sz="1600" b="1" dirty="0" smtClean="0"/>
              <a:t>14.04.2014</a:t>
            </a:r>
            <a:endParaRPr lang="en-US" sz="1600" dirty="0"/>
          </a:p>
          <a:p>
            <a:endParaRPr lang="nl-BE" dirty="0"/>
          </a:p>
        </p:txBody>
      </p:sp>
    </p:spTree>
    <p:extLst>
      <p:ext uri="{BB962C8B-B14F-4D97-AF65-F5344CB8AC3E}">
        <p14:creationId xmlns:p14="http://schemas.microsoft.com/office/powerpoint/2010/main" val="2169410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r>
              <a:rPr lang="en-GB" sz="2800" dirty="0"/>
              <a:t>Industrial texture</a:t>
            </a:r>
          </a:p>
        </p:txBody>
      </p:sp>
      <p:sp>
        <p:nvSpPr>
          <p:cNvPr id="3" name="Content Placeholder 2"/>
          <p:cNvSpPr>
            <a:spLocks noGrp="1"/>
          </p:cNvSpPr>
          <p:nvPr>
            <p:ph idx="1"/>
          </p:nvPr>
        </p:nvSpPr>
        <p:spPr/>
        <p:txBody>
          <a:bodyPr/>
          <a:lstStyle/>
          <a:p>
            <a:pPr marL="0" indent="0" algn="just">
              <a:buNone/>
            </a:pPr>
            <a:r>
              <a:rPr lang="en-US" sz="2000" dirty="0" smtClean="0"/>
              <a:t>By </a:t>
            </a:r>
            <a:r>
              <a:rPr lang="en-US" sz="2000" dirty="0"/>
              <a:t>their nature and core ‘raison d’être’, </a:t>
            </a:r>
            <a:r>
              <a:rPr lang="en-US" sz="2000" b="1" dirty="0"/>
              <a:t>private firms </a:t>
            </a:r>
            <a:r>
              <a:rPr lang="en-US" sz="2000" dirty="0"/>
              <a:t>are best placed to identify </a:t>
            </a:r>
            <a:r>
              <a:rPr lang="en-US" sz="2000" b="1" dirty="0"/>
              <a:t>market needs</a:t>
            </a:r>
            <a:r>
              <a:rPr lang="en-US" sz="2000" dirty="0"/>
              <a:t>, translate technological opportunities into prototypes and </a:t>
            </a:r>
            <a:r>
              <a:rPr lang="en-US" sz="2000" b="1" dirty="0"/>
              <a:t>commercial products</a:t>
            </a:r>
            <a:r>
              <a:rPr lang="en-US" sz="2000" dirty="0"/>
              <a:t>, and bring these new products on the market. </a:t>
            </a:r>
            <a:endParaRPr lang="en-US" sz="2000" dirty="0" smtClean="0"/>
          </a:p>
          <a:p>
            <a:pPr marL="0" indent="0" algn="just">
              <a:buNone/>
            </a:pPr>
            <a:r>
              <a:rPr lang="en-US" sz="2000" dirty="0" smtClean="0"/>
              <a:t>A </a:t>
            </a:r>
            <a:r>
              <a:rPr lang="en-US" sz="2000" b="1" dirty="0"/>
              <a:t>large firm </a:t>
            </a:r>
            <a:r>
              <a:rPr lang="en-US" sz="2000" dirty="0"/>
              <a:t>might be a better </a:t>
            </a:r>
            <a:r>
              <a:rPr lang="en-US" sz="2000" b="1" dirty="0"/>
              <a:t>anchor</a:t>
            </a:r>
            <a:r>
              <a:rPr lang="en-US" sz="2000" dirty="0"/>
              <a:t> of economic success in emerging industries than an equivalent number of small firms because of their  </a:t>
            </a:r>
            <a:r>
              <a:rPr lang="en-US" sz="2000" dirty="0" smtClean="0"/>
              <a:t>scale, extensive </a:t>
            </a:r>
            <a:r>
              <a:rPr lang="en-US" sz="2000" dirty="0"/>
              <a:t>industry expertise and </a:t>
            </a:r>
            <a:r>
              <a:rPr lang="en-US" sz="2000" dirty="0" smtClean="0"/>
              <a:t>access to financial resources. </a:t>
            </a:r>
            <a:endParaRPr lang="en-US" sz="2000" dirty="0"/>
          </a:p>
          <a:p>
            <a:pPr marL="0" indent="0">
              <a:buNone/>
            </a:pPr>
            <a:endParaRPr lang="en-US" sz="100" b="1" dirty="0" smtClean="0"/>
          </a:p>
          <a:p>
            <a:r>
              <a:rPr lang="en-GB" sz="2000" i="1" dirty="0" smtClean="0"/>
              <a:t>H1a</a:t>
            </a:r>
            <a:r>
              <a:rPr lang="en-GB" sz="2000" i="1" dirty="0"/>
              <a:t>: Regions in which technology development activities are to a larger extent driven by firms, are more likely to become a leading biotech region </a:t>
            </a:r>
            <a:r>
              <a:rPr lang="en-GB" sz="2000" i="1" dirty="0" smtClean="0"/>
              <a:t>(during the </a:t>
            </a:r>
            <a:r>
              <a:rPr lang="en-GB" sz="2000" i="1" dirty="0"/>
              <a:t>growth </a:t>
            </a:r>
            <a:r>
              <a:rPr lang="en-GB" sz="2000" i="1" dirty="0" smtClean="0"/>
              <a:t>phase).</a:t>
            </a:r>
          </a:p>
          <a:p>
            <a:endParaRPr lang="en-GB" sz="1400" i="1" dirty="0"/>
          </a:p>
          <a:p>
            <a:r>
              <a:rPr lang="en-GB" sz="2000" i="1" dirty="0" smtClean="0"/>
              <a:t>H1b</a:t>
            </a:r>
            <a:r>
              <a:rPr lang="en-GB" sz="2000" i="1" dirty="0"/>
              <a:t>: Regions with higher levels of concentration of technology development activities  within an anchor tenant firm are more likely to become a leading biotech region </a:t>
            </a:r>
            <a:r>
              <a:rPr lang="en-GB" sz="2000" i="1" dirty="0" smtClean="0"/>
              <a:t>(during the </a:t>
            </a:r>
            <a:r>
              <a:rPr lang="en-GB" sz="2000" i="1" dirty="0"/>
              <a:t>growth </a:t>
            </a:r>
            <a:r>
              <a:rPr lang="en-GB" sz="2000" i="1" dirty="0" smtClean="0"/>
              <a:t>phase). </a:t>
            </a:r>
            <a:endParaRPr lang="en-US" sz="2000" dirty="0"/>
          </a:p>
          <a:p>
            <a:pPr marL="0" indent="0">
              <a:buNone/>
            </a:pPr>
            <a:endParaRPr lang="en-US" dirty="0"/>
          </a:p>
        </p:txBody>
      </p:sp>
    </p:spTree>
    <p:extLst>
      <p:ext uri="{BB962C8B-B14F-4D97-AF65-F5344CB8AC3E}">
        <p14:creationId xmlns:p14="http://schemas.microsoft.com/office/powerpoint/2010/main" val="1379701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r>
              <a:rPr lang="en-GB" sz="2800" dirty="0" smtClean="0"/>
              <a:t>Entrepreneurial-oriented knowledge institutes</a:t>
            </a:r>
            <a:endParaRPr lang="en-GB" sz="2800" dirty="0"/>
          </a:p>
        </p:txBody>
      </p:sp>
      <p:sp>
        <p:nvSpPr>
          <p:cNvPr id="3" name="Content Placeholder 2"/>
          <p:cNvSpPr>
            <a:spLocks noGrp="1"/>
          </p:cNvSpPr>
          <p:nvPr>
            <p:ph idx="1"/>
          </p:nvPr>
        </p:nvSpPr>
        <p:spPr/>
        <p:txBody>
          <a:bodyPr/>
          <a:lstStyle/>
          <a:p>
            <a:pPr marL="0" indent="0" algn="just">
              <a:buNone/>
            </a:pPr>
            <a:r>
              <a:rPr lang="en-US" sz="2000" dirty="0" smtClean="0"/>
              <a:t>As </a:t>
            </a:r>
            <a:r>
              <a:rPr lang="en-US" sz="2000" dirty="0"/>
              <a:t>the field of biotech further </a:t>
            </a:r>
            <a:r>
              <a:rPr lang="en-US" sz="2000" dirty="0" smtClean="0"/>
              <a:t>develops, </a:t>
            </a:r>
            <a:r>
              <a:rPr lang="en-US" sz="2000" b="1" dirty="0" smtClean="0"/>
              <a:t>scientific knowledge </a:t>
            </a:r>
            <a:r>
              <a:rPr lang="en-US" sz="2000" dirty="0" smtClean="0"/>
              <a:t>is spreading on a global scale. The </a:t>
            </a:r>
            <a:r>
              <a:rPr lang="en-US" sz="2000" b="1" dirty="0" smtClean="0"/>
              <a:t>diffusion</a:t>
            </a:r>
            <a:r>
              <a:rPr lang="en-US" sz="2000" dirty="0" smtClean="0"/>
              <a:t> of knowledge is further enhanced by numerous collaborations between public knowledge institutes and private firms. </a:t>
            </a:r>
          </a:p>
          <a:p>
            <a:pPr marL="0" indent="0" algn="just">
              <a:buNone/>
            </a:pPr>
            <a:r>
              <a:rPr lang="en-US" sz="2000" dirty="0" smtClean="0"/>
              <a:t>Therefore, the presence of a strong </a:t>
            </a:r>
            <a:r>
              <a:rPr lang="en-US" sz="2000" b="1" dirty="0" smtClean="0"/>
              <a:t>local science-base </a:t>
            </a:r>
            <a:r>
              <a:rPr lang="en-US" sz="2000" dirty="0" smtClean="0"/>
              <a:t>and </a:t>
            </a:r>
            <a:r>
              <a:rPr lang="en-US" sz="2000" b="1" dirty="0" smtClean="0"/>
              <a:t>entrepreneurial-oriented knowledge institutes in the region </a:t>
            </a:r>
            <a:r>
              <a:rPr lang="en-US" sz="2000" dirty="0" smtClean="0"/>
              <a:t>may become less important in latter stages of the technology life cycle.</a:t>
            </a:r>
          </a:p>
          <a:p>
            <a:pPr marL="0" indent="0">
              <a:buNone/>
            </a:pPr>
            <a:endParaRPr lang="en-US" sz="100" b="1" dirty="0"/>
          </a:p>
          <a:p>
            <a:r>
              <a:rPr lang="en-GB" sz="2000" i="1" dirty="0"/>
              <a:t>H2a: </a:t>
            </a:r>
            <a:r>
              <a:rPr lang="en-GB" sz="2000" i="1" dirty="0" smtClean="0"/>
              <a:t>The science-intensity of a region, </a:t>
            </a:r>
            <a:r>
              <a:rPr lang="en-GB" sz="2000" i="1" dirty="0"/>
              <a:t>measured by the number of publications per population, is no longer instrumental for becoming a leading biotech region </a:t>
            </a:r>
            <a:r>
              <a:rPr lang="en-GB" sz="2000" i="1" dirty="0" smtClean="0"/>
              <a:t>(during </a:t>
            </a:r>
            <a:r>
              <a:rPr lang="en-GB" sz="2000" i="1" dirty="0"/>
              <a:t>the growth </a:t>
            </a:r>
            <a:r>
              <a:rPr lang="en-GB" sz="2000" i="1" dirty="0" smtClean="0"/>
              <a:t>phase). </a:t>
            </a:r>
            <a:endParaRPr lang="en-US" sz="2000" i="1" dirty="0"/>
          </a:p>
          <a:p>
            <a:endParaRPr lang="en-GB" sz="600" i="1" dirty="0"/>
          </a:p>
          <a:p>
            <a:r>
              <a:rPr lang="en-GB" sz="2000" i="1" dirty="0" smtClean="0"/>
              <a:t>H2b</a:t>
            </a:r>
            <a:r>
              <a:rPr lang="en-GB" sz="2000" i="1" dirty="0"/>
              <a:t>: Likewise, the entrepreneurial orientation of scientific actors, measured by their involvement in </a:t>
            </a:r>
            <a:r>
              <a:rPr lang="en-GB" sz="2000" i="1" dirty="0" smtClean="0"/>
              <a:t>technology, is </a:t>
            </a:r>
            <a:r>
              <a:rPr lang="en-GB" sz="2000" i="1" dirty="0"/>
              <a:t>no </a:t>
            </a:r>
            <a:r>
              <a:rPr lang="en-GB" sz="2000" i="1" dirty="0" smtClean="0"/>
              <a:t>longer </a:t>
            </a:r>
            <a:r>
              <a:rPr lang="en-GB" sz="2000" i="1" dirty="0"/>
              <a:t>instrumental for becoming a leading biotech </a:t>
            </a:r>
            <a:r>
              <a:rPr lang="en-GB" sz="2000" i="1" dirty="0" smtClean="0"/>
              <a:t>region (during </a:t>
            </a:r>
            <a:r>
              <a:rPr lang="en-GB" sz="2000" i="1" dirty="0"/>
              <a:t>the growth </a:t>
            </a:r>
            <a:r>
              <a:rPr lang="en-GB" sz="2000" i="1" dirty="0" smtClean="0"/>
              <a:t>phase). </a:t>
            </a:r>
            <a:endParaRPr lang="en-US" sz="2000" i="1" dirty="0"/>
          </a:p>
          <a:p>
            <a:pPr marL="0" indent="0">
              <a:buNone/>
            </a:pPr>
            <a:endParaRPr lang="en-US" dirty="0"/>
          </a:p>
        </p:txBody>
      </p:sp>
    </p:spTree>
    <p:extLst>
      <p:ext uri="{BB962C8B-B14F-4D97-AF65-F5344CB8AC3E}">
        <p14:creationId xmlns:p14="http://schemas.microsoft.com/office/powerpoint/2010/main" val="2605665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Biotech patent and publication data</a:t>
            </a:r>
            <a:endParaRPr lang="en-US" sz="3200" dirty="0"/>
          </a:p>
        </p:txBody>
      </p:sp>
      <p:sp>
        <p:nvSpPr>
          <p:cNvPr id="3" name="Content Placeholder 2"/>
          <p:cNvSpPr>
            <a:spLocks noGrp="1"/>
          </p:cNvSpPr>
          <p:nvPr>
            <p:ph idx="1"/>
          </p:nvPr>
        </p:nvSpPr>
        <p:spPr/>
        <p:txBody>
          <a:bodyPr/>
          <a:lstStyle/>
          <a:p>
            <a:pPr>
              <a:buNone/>
            </a:pPr>
            <a:r>
              <a:rPr lang="en-US" sz="2000" b="1" dirty="0"/>
              <a:t>Dataset of biotech patents </a:t>
            </a:r>
            <a:r>
              <a:rPr lang="en-US" sz="2000" b="1" dirty="0" smtClean="0"/>
              <a:t>(1978-1999) and publications (1992-2001)</a:t>
            </a:r>
            <a:endParaRPr lang="en-US" sz="2000" dirty="0"/>
          </a:p>
          <a:p>
            <a:pPr marL="450850" lvl="1" indent="-277813">
              <a:buFont typeface="Wingdings" pitchFamily="2" charset="2"/>
              <a:buChar char="ü"/>
            </a:pPr>
            <a:r>
              <a:rPr lang="en-US" sz="1800" dirty="0"/>
              <a:t>Biotechnology domain study by Expertise Centre for R&amp;D </a:t>
            </a:r>
            <a:r>
              <a:rPr lang="en-US" sz="1800" dirty="0" smtClean="0"/>
              <a:t>Monitoring</a:t>
            </a:r>
            <a:endParaRPr lang="en-US" sz="1800" dirty="0"/>
          </a:p>
          <a:p>
            <a:pPr>
              <a:buNone/>
            </a:pPr>
            <a:endParaRPr lang="en-US" sz="1600" dirty="0"/>
          </a:p>
          <a:p>
            <a:pPr fontAlgn="auto">
              <a:lnSpc>
                <a:spcPct val="80000"/>
              </a:lnSpc>
              <a:spcAft>
                <a:spcPts val="0"/>
              </a:spcAft>
              <a:buNone/>
              <a:defRPr/>
            </a:pPr>
            <a:r>
              <a:rPr lang="nl-BE" sz="1800" b="1" dirty="0"/>
              <a:t>Patents</a:t>
            </a:r>
            <a:r>
              <a:rPr lang="nl-BE" sz="1800" dirty="0"/>
              <a:t> as indicators of:</a:t>
            </a:r>
          </a:p>
          <a:p>
            <a:pPr fontAlgn="auto">
              <a:lnSpc>
                <a:spcPct val="80000"/>
              </a:lnSpc>
              <a:spcAft>
                <a:spcPts val="0"/>
              </a:spcAft>
              <a:buNone/>
              <a:defRPr/>
            </a:pPr>
            <a:endParaRPr lang="nl-BE" sz="900" dirty="0"/>
          </a:p>
          <a:p>
            <a:pPr>
              <a:lnSpc>
                <a:spcPct val="80000"/>
              </a:lnSpc>
              <a:defRPr/>
            </a:pPr>
            <a:r>
              <a:rPr lang="nl-BE" sz="1800" dirty="0" err="1"/>
              <a:t>Technological</a:t>
            </a:r>
            <a:r>
              <a:rPr lang="nl-BE" sz="1800" dirty="0"/>
              <a:t> performance of </a:t>
            </a:r>
            <a:r>
              <a:rPr lang="nl-BE" sz="1800" dirty="0" err="1"/>
              <a:t>regions</a:t>
            </a:r>
            <a:r>
              <a:rPr lang="nl-BE" sz="1800" dirty="0"/>
              <a:t> </a:t>
            </a:r>
            <a:r>
              <a:rPr lang="nl-BE" sz="1800" dirty="0" err="1"/>
              <a:t>and</a:t>
            </a:r>
            <a:r>
              <a:rPr lang="nl-BE" sz="1800" dirty="0"/>
              <a:t> </a:t>
            </a:r>
            <a:r>
              <a:rPr lang="nl-BE" sz="1800" dirty="0" err="1"/>
              <a:t>firms</a:t>
            </a:r>
            <a:endParaRPr lang="nl-BE" sz="1800" dirty="0"/>
          </a:p>
          <a:p>
            <a:pPr>
              <a:lnSpc>
                <a:spcPct val="80000"/>
              </a:lnSpc>
              <a:defRPr/>
            </a:pPr>
            <a:r>
              <a:rPr lang="nl-BE" sz="1800" dirty="0" err="1"/>
              <a:t>Composition</a:t>
            </a:r>
            <a:r>
              <a:rPr lang="nl-BE" sz="1800" dirty="0"/>
              <a:t> of the </a:t>
            </a:r>
            <a:r>
              <a:rPr lang="nl-BE" sz="1800" dirty="0" err="1"/>
              <a:t>texture</a:t>
            </a:r>
            <a:r>
              <a:rPr lang="nl-BE" sz="1800" dirty="0"/>
              <a:t> of </a:t>
            </a:r>
            <a:r>
              <a:rPr lang="nl-BE" sz="1800" dirty="0" err="1"/>
              <a:t>regions</a:t>
            </a:r>
            <a:r>
              <a:rPr lang="nl-BE" sz="1800" dirty="0"/>
              <a:t> in </a:t>
            </a:r>
            <a:r>
              <a:rPr lang="nl-BE" sz="1800" dirty="0" err="1"/>
              <a:t>terms</a:t>
            </a:r>
            <a:r>
              <a:rPr lang="nl-BE" sz="1800" dirty="0"/>
              <a:t> of </a:t>
            </a:r>
            <a:r>
              <a:rPr lang="nl-BE" sz="1800" dirty="0" err="1"/>
              <a:t>presence</a:t>
            </a:r>
            <a:r>
              <a:rPr lang="nl-BE" sz="1800" dirty="0"/>
              <a:t> of </a:t>
            </a:r>
            <a:r>
              <a:rPr lang="nl-BE" sz="1800" dirty="0" err="1"/>
              <a:t>knowledge</a:t>
            </a:r>
            <a:r>
              <a:rPr lang="nl-BE" sz="1800" dirty="0"/>
              <a:t> </a:t>
            </a:r>
            <a:r>
              <a:rPr lang="nl-BE" sz="1800" dirty="0" err="1"/>
              <a:t>generating</a:t>
            </a:r>
            <a:r>
              <a:rPr lang="nl-BE" sz="1800" dirty="0"/>
              <a:t> </a:t>
            </a:r>
            <a:r>
              <a:rPr lang="nl-BE" sz="1800" dirty="0" err="1"/>
              <a:t>institutes</a:t>
            </a:r>
            <a:r>
              <a:rPr lang="nl-BE" sz="1800" dirty="0"/>
              <a:t> (</a:t>
            </a:r>
            <a:r>
              <a:rPr lang="nl-BE" sz="1800" dirty="0" err="1"/>
              <a:t>universities</a:t>
            </a:r>
            <a:r>
              <a:rPr lang="nl-BE" sz="1800" dirty="0"/>
              <a:t> </a:t>
            </a:r>
            <a:r>
              <a:rPr lang="nl-BE" sz="1800" dirty="0" err="1"/>
              <a:t>and</a:t>
            </a:r>
            <a:r>
              <a:rPr lang="nl-BE" sz="1800" dirty="0"/>
              <a:t> research </a:t>
            </a:r>
            <a:r>
              <a:rPr lang="nl-BE" sz="1800" dirty="0" err="1"/>
              <a:t>centres</a:t>
            </a:r>
            <a:r>
              <a:rPr lang="nl-BE" sz="1800" dirty="0"/>
              <a:t>) </a:t>
            </a:r>
            <a:r>
              <a:rPr lang="nl-BE" sz="1800" dirty="0" err="1"/>
              <a:t>and</a:t>
            </a:r>
            <a:r>
              <a:rPr lang="nl-BE" sz="1800" dirty="0"/>
              <a:t> private </a:t>
            </a:r>
            <a:r>
              <a:rPr lang="nl-BE" sz="1800" dirty="0" err="1"/>
              <a:t>firms</a:t>
            </a:r>
            <a:endParaRPr lang="nl-BE" sz="1800" dirty="0"/>
          </a:p>
          <a:p>
            <a:pPr fontAlgn="auto">
              <a:lnSpc>
                <a:spcPct val="80000"/>
              </a:lnSpc>
              <a:spcAft>
                <a:spcPts val="0"/>
              </a:spcAft>
              <a:buNone/>
              <a:defRPr/>
            </a:pPr>
            <a:endParaRPr lang="nl-BE" sz="1800" dirty="0"/>
          </a:p>
          <a:p>
            <a:pPr fontAlgn="auto">
              <a:lnSpc>
                <a:spcPct val="80000"/>
              </a:lnSpc>
              <a:spcAft>
                <a:spcPts val="0"/>
              </a:spcAft>
              <a:buNone/>
              <a:defRPr/>
            </a:pPr>
            <a:r>
              <a:rPr lang="nl-BE" sz="1800" b="1" dirty="0"/>
              <a:t>Co-Patents</a:t>
            </a:r>
            <a:r>
              <a:rPr lang="nl-BE" sz="1800" dirty="0"/>
              <a:t> as </a:t>
            </a:r>
            <a:r>
              <a:rPr lang="nl-BE" sz="1800" dirty="0" smtClean="0"/>
              <a:t>indicator of R&amp;D </a:t>
            </a:r>
            <a:r>
              <a:rPr lang="nl-BE" sz="1800" dirty="0" err="1" smtClean="0"/>
              <a:t>collaboration</a:t>
            </a:r>
            <a:endParaRPr lang="nl-BE" sz="1800" dirty="0"/>
          </a:p>
          <a:p>
            <a:pPr>
              <a:lnSpc>
                <a:spcPct val="80000"/>
              </a:lnSpc>
              <a:defRPr/>
            </a:pPr>
            <a:endParaRPr lang="nl-BE" sz="1800" dirty="0"/>
          </a:p>
          <a:p>
            <a:pPr fontAlgn="auto">
              <a:lnSpc>
                <a:spcPct val="80000"/>
              </a:lnSpc>
              <a:spcAft>
                <a:spcPts val="0"/>
              </a:spcAft>
              <a:buNone/>
              <a:defRPr/>
            </a:pPr>
            <a:r>
              <a:rPr lang="nl-BE" sz="1800" b="1" dirty="0"/>
              <a:t>Publications </a:t>
            </a:r>
            <a:r>
              <a:rPr lang="nl-BE" sz="1800" dirty="0"/>
              <a:t>as </a:t>
            </a:r>
            <a:r>
              <a:rPr lang="nl-BE" sz="1800" dirty="0" smtClean="0"/>
              <a:t>indicator of the </a:t>
            </a:r>
            <a:r>
              <a:rPr lang="nl-BE" sz="1800" dirty="0" err="1" smtClean="0"/>
              <a:t>science-intensity</a:t>
            </a:r>
            <a:r>
              <a:rPr lang="nl-BE" sz="1800" dirty="0" smtClean="0"/>
              <a:t> </a:t>
            </a:r>
            <a:r>
              <a:rPr lang="nl-BE" sz="1800" dirty="0"/>
              <a:t>of </a:t>
            </a:r>
            <a:r>
              <a:rPr lang="nl-BE" sz="1800" dirty="0" err="1"/>
              <a:t>regions</a:t>
            </a:r>
            <a:endParaRPr lang="nl-BE" sz="1600" dirty="0"/>
          </a:p>
          <a:p>
            <a:pPr>
              <a:lnSpc>
                <a:spcPct val="80000"/>
              </a:lnSpc>
              <a:defRPr/>
            </a:pPr>
            <a:endParaRPr lang="nl-BE" sz="1600" dirty="0"/>
          </a:p>
          <a:p>
            <a:pPr>
              <a:buNone/>
            </a:pPr>
            <a:r>
              <a:rPr lang="en-US" sz="2000" dirty="0"/>
              <a:t> 		</a:t>
            </a:r>
            <a:r>
              <a:rPr lang="nl-BE" sz="2000" dirty="0" err="1"/>
              <a:t>Comparable</a:t>
            </a:r>
            <a:r>
              <a:rPr lang="nl-BE" sz="2000" dirty="0"/>
              <a:t> data </a:t>
            </a:r>
            <a:r>
              <a:rPr lang="nl-BE" sz="2000" dirty="0" err="1"/>
              <a:t>covering</a:t>
            </a:r>
            <a:r>
              <a:rPr lang="nl-BE" sz="2000" dirty="0"/>
              <a:t> </a:t>
            </a:r>
            <a:r>
              <a:rPr lang="nl-BE" sz="2000" dirty="0" err="1"/>
              <a:t>regions</a:t>
            </a:r>
            <a:r>
              <a:rPr lang="nl-BE" sz="2000" dirty="0"/>
              <a:t> at worldwide </a:t>
            </a:r>
            <a:r>
              <a:rPr lang="nl-BE" sz="2000" dirty="0" err="1"/>
              <a:t>scale</a:t>
            </a:r>
            <a:r>
              <a:rPr lang="nl-BE" sz="2000" dirty="0"/>
              <a:t>, </a:t>
            </a:r>
          </a:p>
          <a:p>
            <a:pPr>
              <a:buNone/>
            </a:pPr>
            <a:r>
              <a:rPr lang="nl-BE" sz="2000" dirty="0"/>
              <a:t>	 </a:t>
            </a:r>
            <a:r>
              <a:rPr lang="nl-BE" sz="2000" dirty="0" smtClean="0"/>
              <a:t>      </a:t>
            </a:r>
            <a:r>
              <a:rPr lang="en-US" sz="2000" dirty="0" smtClean="0"/>
              <a:t>over </a:t>
            </a:r>
            <a:r>
              <a:rPr lang="en-US" sz="2000" dirty="0"/>
              <a:t>longer time periods </a:t>
            </a:r>
            <a:r>
              <a:rPr lang="nl-BE" sz="2000" dirty="0" err="1"/>
              <a:t>and</a:t>
            </a:r>
            <a:r>
              <a:rPr lang="nl-BE" sz="2000" dirty="0"/>
              <a:t> in </a:t>
            </a:r>
            <a:r>
              <a:rPr lang="nl-BE" sz="2000" dirty="0" err="1"/>
              <a:t>specific</a:t>
            </a:r>
            <a:r>
              <a:rPr lang="nl-BE" sz="2000" dirty="0"/>
              <a:t> </a:t>
            </a:r>
            <a:r>
              <a:rPr lang="nl-BE" sz="2000" dirty="0" err="1"/>
              <a:t>technology</a:t>
            </a:r>
            <a:r>
              <a:rPr lang="nl-BE" sz="2000" dirty="0"/>
              <a:t> </a:t>
            </a:r>
            <a:r>
              <a:rPr lang="nl-BE" sz="2000" dirty="0" err="1"/>
              <a:t>fields</a:t>
            </a:r>
            <a:endParaRPr lang="en-US" sz="2000" dirty="0"/>
          </a:p>
          <a:p>
            <a:endParaRPr lang="en-US" sz="2800" dirty="0"/>
          </a:p>
        </p:txBody>
      </p:sp>
      <p:sp>
        <p:nvSpPr>
          <p:cNvPr id="4" name="Right Arrow 3"/>
          <p:cNvSpPr/>
          <p:nvPr/>
        </p:nvSpPr>
        <p:spPr>
          <a:xfrm>
            <a:off x="540000" y="5195520"/>
            <a:ext cx="576064" cy="432048"/>
          </a:xfrm>
          <a:prstGeom prst="rightArrow">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79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Preparing the data</a:t>
            </a:r>
            <a:endParaRPr lang="en-US" sz="3200" dirty="0"/>
          </a:p>
        </p:txBody>
      </p:sp>
      <p:sp>
        <p:nvSpPr>
          <p:cNvPr id="3" name="Content Placeholder 2"/>
          <p:cNvSpPr>
            <a:spLocks noGrp="1"/>
          </p:cNvSpPr>
          <p:nvPr>
            <p:ph idx="1"/>
          </p:nvPr>
        </p:nvSpPr>
        <p:spPr/>
        <p:txBody>
          <a:bodyPr/>
          <a:lstStyle/>
          <a:p>
            <a:pPr marL="0" indent="0" algn="ctr">
              <a:buNone/>
            </a:pPr>
            <a:r>
              <a:rPr lang="en-GB" sz="2000" b="1" dirty="0" smtClean="0"/>
              <a:t>“</a:t>
            </a:r>
            <a:r>
              <a:rPr lang="en-GB" sz="2000" b="1" i="1" dirty="0" smtClean="0"/>
              <a:t>Regionalisation of patent data”   </a:t>
            </a:r>
            <a:r>
              <a:rPr lang="en-GB" sz="2000" dirty="0" smtClean="0"/>
              <a:t>Lecocq et al.</a:t>
            </a:r>
          </a:p>
          <a:p>
            <a:pPr marL="0" indent="0">
              <a:buNone/>
            </a:pPr>
            <a:r>
              <a:rPr lang="en-GB" sz="1800" i="1" dirty="0" smtClean="0"/>
              <a:t>Allocation of all patents and publications </a:t>
            </a:r>
            <a:r>
              <a:rPr lang="en-GB" sz="1800" dirty="0" smtClean="0"/>
              <a:t>to </a:t>
            </a:r>
            <a:r>
              <a:rPr lang="en-GB" sz="1800" dirty="0"/>
              <a:t>their respective regions based on the address information of applicants (patents) and authors (publications)</a:t>
            </a:r>
            <a:r>
              <a:rPr lang="en-GB" sz="1800" dirty="0" smtClean="0"/>
              <a:t> </a:t>
            </a:r>
          </a:p>
          <a:p>
            <a:pPr marL="0" indent="0">
              <a:buNone/>
            </a:pPr>
            <a:endParaRPr lang="en-GB" sz="1800" dirty="0" smtClean="0"/>
          </a:p>
          <a:p>
            <a:pPr marL="0" indent="0" algn="ctr">
              <a:buNone/>
            </a:pPr>
            <a:r>
              <a:rPr lang="en-GB" sz="2000" b="1" dirty="0" smtClean="0"/>
              <a:t>“</a:t>
            </a:r>
            <a:r>
              <a:rPr lang="en-GB" sz="2000" b="1" i="1" dirty="0"/>
              <a:t>S</a:t>
            </a:r>
            <a:r>
              <a:rPr lang="en-GB" sz="2000" b="1" i="1" dirty="0" smtClean="0"/>
              <a:t>ector allocation</a:t>
            </a:r>
            <a:r>
              <a:rPr lang="en-GB" sz="2000" b="1" dirty="0" smtClean="0"/>
              <a:t>” </a:t>
            </a:r>
            <a:r>
              <a:rPr lang="en-GB" sz="1800" dirty="0" smtClean="0"/>
              <a:t> Du Plessis et al. </a:t>
            </a:r>
          </a:p>
          <a:p>
            <a:pPr marL="0" indent="0">
              <a:buNone/>
            </a:pPr>
            <a:r>
              <a:rPr lang="en-GB" sz="1800" dirty="0" smtClean="0"/>
              <a:t>Identification of the type </a:t>
            </a:r>
            <a:r>
              <a:rPr lang="en-GB" sz="1800" dirty="0"/>
              <a:t>of actor (private firms, public universities and research centres, research hospitals and/or persons) </a:t>
            </a:r>
            <a:r>
              <a:rPr lang="en-GB" sz="1800" dirty="0" smtClean="0"/>
              <a:t>by which a patent </a:t>
            </a:r>
            <a:r>
              <a:rPr lang="en-GB" sz="1800" dirty="0"/>
              <a:t>has been applied. </a:t>
            </a:r>
            <a:endParaRPr lang="en-US" sz="1800" dirty="0"/>
          </a:p>
          <a:p>
            <a:pPr marL="0" indent="0">
              <a:lnSpc>
                <a:spcPct val="80000"/>
              </a:lnSpc>
              <a:buNone/>
              <a:defRPr/>
            </a:pPr>
            <a:endParaRPr lang="nl-BE" sz="1800" dirty="0" smtClean="0"/>
          </a:p>
          <a:p>
            <a:pPr marL="0" indent="0" algn="ctr">
              <a:lnSpc>
                <a:spcPct val="80000"/>
              </a:lnSpc>
              <a:buNone/>
              <a:defRPr/>
            </a:pPr>
            <a:r>
              <a:rPr lang="en-GB" sz="2000" b="1" dirty="0" smtClean="0"/>
              <a:t>“</a:t>
            </a:r>
            <a:r>
              <a:rPr lang="en-GB" sz="2000" b="1" i="1" dirty="0"/>
              <a:t>N</a:t>
            </a:r>
            <a:r>
              <a:rPr lang="en-GB" sz="2000" b="1" i="1" dirty="0" smtClean="0"/>
              <a:t>ame harmonizing” </a:t>
            </a:r>
            <a:r>
              <a:rPr lang="en-GB" sz="2000" dirty="0" smtClean="0"/>
              <a:t>Magerman et al.</a:t>
            </a:r>
          </a:p>
          <a:p>
            <a:pPr marL="0" indent="0">
              <a:lnSpc>
                <a:spcPct val="80000"/>
              </a:lnSpc>
              <a:buNone/>
              <a:defRPr/>
            </a:pPr>
            <a:r>
              <a:rPr lang="en-GB" sz="1800" dirty="0" smtClean="0"/>
              <a:t>Identification of </a:t>
            </a:r>
            <a:r>
              <a:rPr lang="en-GB" sz="1800" dirty="0"/>
              <a:t>the firm and/or other actor with the largest number of patents in the region is identified</a:t>
            </a:r>
            <a:r>
              <a:rPr lang="en-GB" sz="1800" dirty="0" smtClean="0"/>
              <a:t>.</a:t>
            </a:r>
          </a:p>
          <a:p>
            <a:pPr marL="0" indent="0">
              <a:lnSpc>
                <a:spcPct val="80000"/>
              </a:lnSpc>
              <a:buNone/>
              <a:defRPr/>
            </a:pPr>
            <a:endParaRPr lang="en-US" sz="1800" dirty="0"/>
          </a:p>
          <a:p>
            <a:pPr marL="0" indent="0" algn="ctr">
              <a:lnSpc>
                <a:spcPct val="80000"/>
              </a:lnSpc>
              <a:buNone/>
              <a:defRPr/>
            </a:pPr>
            <a:r>
              <a:rPr lang="en-GB" sz="2000" b="1" i="1" dirty="0"/>
              <a:t>Patent Statistics at Eurostat: </a:t>
            </a:r>
            <a:r>
              <a:rPr lang="en-GB" sz="2000" b="1" i="1" dirty="0" smtClean="0"/>
              <a:t>Methods </a:t>
            </a:r>
            <a:r>
              <a:rPr lang="en-GB" sz="2000" b="1" i="1" dirty="0"/>
              <a:t>for </a:t>
            </a:r>
            <a:endParaRPr lang="en-GB" sz="2000" b="1" i="1" dirty="0" smtClean="0"/>
          </a:p>
          <a:p>
            <a:pPr marL="0" indent="0" algn="ctr">
              <a:lnSpc>
                <a:spcPct val="80000"/>
              </a:lnSpc>
              <a:buNone/>
              <a:defRPr/>
            </a:pPr>
            <a:r>
              <a:rPr lang="en-GB" sz="2000" b="1" i="1" dirty="0" smtClean="0"/>
              <a:t>Regionalisation</a:t>
            </a:r>
            <a:r>
              <a:rPr lang="en-GB" sz="2000" b="1" i="1" dirty="0"/>
              <a:t>, Sector Allocation and Name Harmonisation. </a:t>
            </a:r>
            <a:r>
              <a:rPr lang="en-GB" sz="2000" dirty="0"/>
              <a:t> </a:t>
            </a:r>
            <a:endParaRPr lang="en-GB" sz="2000" dirty="0" smtClean="0"/>
          </a:p>
          <a:p>
            <a:pPr marL="0" indent="0" algn="ctr">
              <a:lnSpc>
                <a:spcPct val="80000"/>
              </a:lnSpc>
              <a:buNone/>
              <a:defRPr/>
            </a:pPr>
            <a:r>
              <a:rPr lang="en-GB" sz="2000" dirty="0" smtClean="0"/>
              <a:t>2011 Eurostat </a:t>
            </a:r>
            <a:r>
              <a:rPr lang="en-GB" sz="2000" dirty="0"/>
              <a:t>Methodologies and Working Papers.</a:t>
            </a:r>
            <a:endParaRPr lang="en-US" sz="2000" dirty="0"/>
          </a:p>
          <a:p>
            <a:pPr marL="0" indent="0">
              <a:lnSpc>
                <a:spcPct val="80000"/>
              </a:lnSpc>
              <a:buNone/>
              <a:defRPr/>
            </a:pPr>
            <a:endParaRPr lang="nl-BE" sz="1600" dirty="0"/>
          </a:p>
          <a:p>
            <a:pPr>
              <a:buNone/>
            </a:pPr>
            <a:r>
              <a:rPr lang="en-US" sz="2000" dirty="0"/>
              <a:t> 		</a:t>
            </a:r>
            <a:endParaRPr lang="en-US" sz="2800" dirty="0"/>
          </a:p>
        </p:txBody>
      </p:sp>
    </p:spTree>
    <p:extLst>
      <p:ext uri="{BB962C8B-B14F-4D97-AF65-F5344CB8AC3E}">
        <p14:creationId xmlns:p14="http://schemas.microsoft.com/office/powerpoint/2010/main" val="347858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Indicators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1786188"/>
              </p:ext>
            </p:extLst>
          </p:nvPr>
        </p:nvGraphicFramePr>
        <p:xfrm>
          <a:off x="522025" y="3798332"/>
          <a:ext cx="8334375" cy="2523744"/>
        </p:xfrm>
        <a:graphic>
          <a:graphicData uri="http://schemas.openxmlformats.org/drawingml/2006/table">
            <a:tbl>
              <a:tblPr firstRow="1" firstCol="1" bandRow="1">
                <a:tableStyleId>{5C22544A-7EE6-4342-B048-85BDC9FD1C3A}</a:tableStyleId>
              </a:tblPr>
              <a:tblGrid>
                <a:gridCol w="2685336"/>
                <a:gridCol w="5649039"/>
              </a:tblGrid>
              <a:tr h="182880">
                <a:tc>
                  <a:txBody>
                    <a:bodyPr/>
                    <a:lstStyle/>
                    <a:p>
                      <a:pPr>
                        <a:lnSpc>
                          <a:spcPct val="115000"/>
                        </a:lnSpc>
                        <a:spcAft>
                          <a:spcPts val="0"/>
                        </a:spcAft>
                      </a:pPr>
                      <a:r>
                        <a:rPr lang="en-GB" sz="1200" dirty="0">
                          <a:effectLst/>
                        </a:rPr>
                        <a:t>Variable</a:t>
                      </a:r>
                      <a:endParaRPr lang="en-US" sz="12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n-GB" sz="1200" dirty="0">
                          <a:effectLst/>
                        </a:rPr>
                        <a:t>Description</a:t>
                      </a:r>
                      <a:endParaRPr lang="en-US" sz="1200" dirty="0">
                        <a:effectLst/>
                        <a:latin typeface="Calibri"/>
                        <a:ea typeface="Calibri"/>
                        <a:cs typeface="Times New Roman"/>
                      </a:endParaRPr>
                    </a:p>
                  </a:txBody>
                  <a:tcPr marL="68580" marR="68580" marT="0" marB="0" anchor="b"/>
                </a:tc>
              </a:tr>
              <a:tr h="182880">
                <a:tc>
                  <a:txBody>
                    <a:bodyPr/>
                    <a:lstStyle/>
                    <a:p>
                      <a:pPr>
                        <a:lnSpc>
                          <a:spcPct val="115000"/>
                        </a:lnSpc>
                        <a:spcAft>
                          <a:spcPts val="720"/>
                        </a:spcAft>
                      </a:pPr>
                      <a:r>
                        <a:rPr lang="en-GB" sz="1200" dirty="0">
                          <a:effectLst/>
                        </a:rPr>
                        <a:t>Number of firms</a:t>
                      </a:r>
                      <a:endParaRPr lang="en-US" sz="1200" dirty="0">
                        <a:effectLst/>
                        <a:latin typeface="Calibri"/>
                        <a:ea typeface="Calibri"/>
                        <a:cs typeface="Times New Roman"/>
                      </a:endParaRPr>
                    </a:p>
                  </a:txBody>
                  <a:tcPr marL="68580" marR="68580" marT="0" marB="0" anchor="b"/>
                </a:tc>
                <a:tc>
                  <a:txBody>
                    <a:bodyPr/>
                    <a:lstStyle/>
                    <a:p>
                      <a:pPr>
                        <a:lnSpc>
                          <a:spcPct val="115000"/>
                        </a:lnSpc>
                        <a:spcBef>
                          <a:spcPts val="300"/>
                        </a:spcBef>
                        <a:spcAft>
                          <a:spcPts val="720"/>
                        </a:spcAft>
                      </a:pPr>
                      <a:r>
                        <a:rPr lang="en-GB" sz="1200" dirty="0">
                          <a:effectLst/>
                        </a:rPr>
                        <a:t>Number of companies active in biotech patent applications in the region.</a:t>
                      </a:r>
                      <a:endParaRPr lang="en-US" sz="1200" dirty="0">
                        <a:effectLst/>
                        <a:latin typeface="Calibri"/>
                        <a:ea typeface="Calibri"/>
                        <a:cs typeface="Times New Roman"/>
                      </a:endParaRPr>
                    </a:p>
                  </a:txBody>
                  <a:tcPr marL="68580" marR="68580" marT="0" marB="0" anchor="b"/>
                </a:tc>
              </a:tr>
              <a:tr h="182880">
                <a:tc>
                  <a:txBody>
                    <a:bodyPr/>
                    <a:lstStyle/>
                    <a:p>
                      <a:pPr>
                        <a:lnSpc>
                          <a:spcPct val="115000"/>
                        </a:lnSpc>
                        <a:spcAft>
                          <a:spcPts val="720"/>
                        </a:spcAft>
                      </a:pPr>
                      <a:r>
                        <a:rPr lang="en-GB" sz="1200" dirty="0">
                          <a:effectLst/>
                        </a:rPr>
                        <a:t>Company concentration index</a:t>
                      </a:r>
                      <a:endParaRPr lang="en-US" sz="1200" dirty="0">
                        <a:effectLst/>
                        <a:latin typeface="Calibri"/>
                        <a:ea typeface="Calibri"/>
                        <a:cs typeface="Times New Roman"/>
                      </a:endParaRPr>
                    </a:p>
                  </a:txBody>
                  <a:tcPr marL="68580" marR="68580" marT="0" marB="0" anchor="b"/>
                </a:tc>
                <a:tc>
                  <a:txBody>
                    <a:bodyPr/>
                    <a:lstStyle/>
                    <a:p>
                      <a:pPr>
                        <a:lnSpc>
                          <a:spcPct val="115000"/>
                        </a:lnSpc>
                        <a:spcBef>
                          <a:spcPts val="300"/>
                        </a:spcBef>
                        <a:spcAft>
                          <a:spcPts val="720"/>
                        </a:spcAft>
                      </a:pPr>
                      <a:r>
                        <a:rPr lang="en-GB" sz="1200" dirty="0">
                          <a:effectLst/>
                        </a:rPr>
                        <a:t>Ratio of the number of biotech patents of the leading firm in the region and the total number of company biotech patents in the region.</a:t>
                      </a:r>
                      <a:endParaRPr lang="en-US" sz="1200" dirty="0">
                        <a:effectLst/>
                        <a:latin typeface="Calibri"/>
                        <a:ea typeface="Calibri"/>
                        <a:cs typeface="Times New Roman"/>
                      </a:endParaRPr>
                    </a:p>
                  </a:txBody>
                  <a:tcPr marL="68580" marR="68580" marT="0" marB="0" anchor="b"/>
                </a:tc>
              </a:tr>
              <a:tr h="182880">
                <a:tc>
                  <a:txBody>
                    <a:bodyPr/>
                    <a:lstStyle/>
                    <a:p>
                      <a:pPr>
                        <a:lnSpc>
                          <a:spcPct val="115000"/>
                        </a:lnSpc>
                        <a:spcBef>
                          <a:spcPts val="300"/>
                        </a:spcBef>
                        <a:spcAft>
                          <a:spcPts val="720"/>
                        </a:spcAft>
                      </a:pPr>
                      <a:r>
                        <a:rPr lang="en-GB" sz="1200" dirty="0">
                          <a:effectLst/>
                        </a:rPr>
                        <a:t>Science-intensity of the region</a:t>
                      </a:r>
                      <a:endParaRPr lang="en-US" sz="1200" dirty="0">
                        <a:effectLst/>
                        <a:latin typeface="Calibri"/>
                        <a:ea typeface="Calibri"/>
                        <a:cs typeface="Times New Roman"/>
                      </a:endParaRPr>
                    </a:p>
                  </a:txBody>
                  <a:tcPr marL="68580" marR="68580" marT="0" marB="0" anchor="b"/>
                </a:tc>
                <a:tc>
                  <a:txBody>
                    <a:bodyPr/>
                    <a:lstStyle/>
                    <a:p>
                      <a:pPr>
                        <a:lnSpc>
                          <a:spcPct val="115000"/>
                        </a:lnSpc>
                        <a:spcBef>
                          <a:spcPts val="300"/>
                        </a:spcBef>
                        <a:spcAft>
                          <a:spcPts val="720"/>
                        </a:spcAft>
                      </a:pPr>
                      <a:r>
                        <a:rPr lang="en-GB" sz="1200" dirty="0">
                          <a:effectLst/>
                        </a:rPr>
                        <a:t>Number of biotech publications in the region per 1000 population.</a:t>
                      </a:r>
                      <a:endParaRPr lang="en-US" sz="1200" dirty="0">
                        <a:effectLst/>
                        <a:latin typeface="Calibri"/>
                        <a:ea typeface="Calibri"/>
                        <a:cs typeface="Times New Roman"/>
                      </a:endParaRPr>
                    </a:p>
                  </a:txBody>
                  <a:tcPr marL="68580" marR="68580" marT="0" marB="0" anchor="b"/>
                </a:tc>
              </a:tr>
              <a:tr h="182880">
                <a:tc>
                  <a:txBody>
                    <a:bodyPr/>
                    <a:lstStyle/>
                    <a:p>
                      <a:pPr>
                        <a:lnSpc>
                          <a:spcPct val="115000"/>
                        </a:lnSpc>
                        <a:spcBef>
                          <a:spcPts val="300"/>
                        </a:spcBef>
                        <a:spcAft>
                          <a:spcPts val="720"/>
                        </a:spcAft>
                      </a:pPr>
                      <a:r>
                        <a:rPr lang="en-GB" sz="1200" dirty="0">
                          <a:effectLst/>
                        </a:rPr>
                        <a:t>Entrepreneurial orientation of knowledge institutes</a:t>
                      </a:r>
                      <a:endParaRPr lang="en-US" sz="1200" dirty="0">
                        <a:effectLst/>
                        <a:latin typeface="Calibri"/>
                        <a:ea typeface="Calibri"/>
                        <a:cs typeface="Times New Roman"/>
                      </a:endParaRPr>
                    </a:p>
                  </a:txBody>
                  <a:tcPr marL="68580" marR="68580" marT="0" marB="0" anchor="b"/>
                </a:tc>
                <a:tc>
                  <a:txBody>
                    <a:bodyPr/>
                    <a:lstStyle/>
                    <a:p>
                      <a:pPr>
                        <a:lnSpc>
                          <a:spcPct val="115000"/>
                        </a:lnSpc>
                        <a:spcBef>
                          <a:spcPts val="300"/>
                        </a:spcBef>
                        <a:spcAft>
                          <a:spcPts val="720"/>
                        </a:spcAft>
                      </a:pPr>
                      <a:r>
                        <a:rPr lang="en-GB" sz="1200" dirty="0">
                          <a:effectLst/>
                        </a:rPr>
                        <a:t>Ratio of the total number of biotech patents applied by public knowledge generating institutes in the region and the total number of biotech publications in the region</a:t>
                      </a:r>
                      <a:endParaRPr lang="en-US" sz="1200" dirty="0">
                        <a:effectLst/>
                        <a:latin typeface="Calibri"/>
                        <a:ea typeface="Calibri"/>
                        <a:cs typeface="Times New Roman"/>
                      </a:endParaRPr>
                    </a:p>
                  </a:txBody>
                  <a:tcPr marL="68580" marR="68580" marT="0" marB="0" anchor="b"/>
                </a:tc>
              </a:tr>
              <a:tr h="182880">
                <a:tc>
                  <a:txBody>
                    <a:bodyPr/>
                    <a:lstStyle/>
                    <a:p>
                      <a:pPr>
                        <a:lnSpc>
                          <a:spcPct val="115000"/>
                        </a:lnSpc>
                        <a:spcBef>
                          <a:spcPts val="300"/>
                        </a:spcBef>
                        <a:spcAft>
                          <a:spcPts val="720"/>
                        </a:spcAft>
                      </a:pPr>
                      <a:r>
                        <a:rPr lang="en-GB" sz="1200">
                          <a:effectLst/>
                        </a:rPr>
                        <a:t>International collaboration with firms</a:t>
                      </a:r>
                      <a:endParaRPr lang="en-US" sz="1200">
                        <a:effectLst/>
                        <a:latin typeface="Calibri"/>
                        <a:ea typeface="Calibri"/>
                        <a:cs typeface="Times New Roman"/>
                      </a:endParaRPr>
                    </a:p>
                  </a:txBody>
                  <a:tcPr marL="68580" marR="68580" marT="0" marB="0" anchor="b"/>
                </a:tc>
                <a:tc>
                  <a:txBody>
                    <a:bodyPr/>
                    <a:lstStyle/>
                    <a:p>
                      <a:pPr>
                        <a:lnSpc>
                          <a:spcPct val="115000"/>
                        </a:lnSpc>
                        <a:spcBef>
                          <a:spcPts val="300"/>
                        </a:spcBef>
                        <a:spcAft>
                          <a:spcPts val="720"/>
                        </a:spcAft>
                      </a:pPr>
                      <a:r>
                        <a:rPr lang="en-GB" sz="1200" dirty="0">
                          <a:effectLst/>
                        </a:rPr>
                        <a:t>Number of biotech co-patents in the region with a firm from outside the country</a:t>
                      </a:r>
                      <a:endParaRPr lang="en-US" sz="1200" dirty="0">
                        <a:effectLst/>
                        <a:latin typeface="Calibri"/>
                        <a:ea typeface="Calibri"/>
                        <a:cs typeface="Times New Roman"/>
                      </a:endParaRPr>
                    </a:p>
                  </a:txBody>
                  <a:tcPr marL="68580" marR="68580" marT="0" marB="0" anchor="b"/>
                </a:tc>
              </a:tr>
              <a:tr h="182880">
                <a:tc>
                  <a:txBody>
                    <a:bodyPr/>
                    <a:lstStyle/>
                    <a:p>
                      <a:pPr>
                        <a:lnSpc>
                          <a:spcPct val="115000"/>
                        </a:lnSpc>
                        <a:spcBef>
                          <a:spcPts val="300"/>
                        </a:spcBef>
                        <a:spcAft>
                          <a:spcPts val="720"/>
                        </a:spcAft>
                      </a:pPr>
                      <a:r>
                        <a:rPr lang="en-GB" sz="1200" dirty="0">
                          <a:effectLst/>
                        </a:rPr>
                        <a:t>International collaboration with knowledge institutes</a:t>
                      </a:r>
                      <a:endParaRPr lang="en-US" sz="1200" dirty="0">
                        <a:effectLst/>
                        <a:latin typeface="Calibri"/>
                        <a:ea typeface="Calibri"/>
                        <a:cs typeface="Times New Roman"/>
                      </a:endParaRPr>
                    </a:p>
                  </a:txBody>
                  <a:tcPr marL="68580" marR="68580" marT="0" marB="0" anchor="b"/>
                </a:tc>
                <a:tc>
                  <a:txBody>
                    <a:bodyPr/>
                    <a:lstStyle/>
                    <a:p>
                      <a:pPr>
                        <a:lnSpc>
                          <a:spcPct val="115000"/>
                        </a:lnSpc>
                        <a:spcBef>
                          <a:spcPts val="300"/>
                        </a:spcBef>
                        <a:spcAft>
                          <a:spcPts val="720"/>
                        </a:spcAft>
                      </a:pPr>
                      <a:r>
                        <a:rPr lang="en-GB" sz="1200" dirty="0">
                          <a:effectLst/>
                        </a:rPr>
                        <a:t>Number of biotech co-patents in the region with a knowledge generating institute from outside the country</a:t>
                      </a:r>
                      <a:endParaRPr lang="en-US" sz="1200" dirty="0">
                        <a:effectLst/>
                        <a:latin typeface="Calibri"/>
                        <a:ea typeface="Calibri"/>
                        <a:cs typeface="Times New Roman"/>
                      </a:endParaRPr>
                    </a:p>
                  </a:txBody>
                  <a:tcPr marL="68580" marR="6858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70637413"/>
              </p:ext>
            </p:extLst>
          </p:nvPr>
        </p:nvGraphicFramePr>
        <p:xfrm>
          <a:off x="540000" y="1772816"/>
          <a:ext cx="8334375" cy="1572166"/>
        </p:xfrm>
        <a:graphic>
          <a:graphicData uri="http://schemas.openxmlformats.org/drawingml/2006/table">
            <a:tbl>
              <a:tblPr firstRow="1" firstCol="1" bandRow="1">
                <a:tableStyleId>{5C22544A-7EE6-4342-B048-85BDC9FD1C3A}</a:tableStyleId>
              </a:tblPr>
              <a:tblGrid>
                <a:gridCol w="2685336"/>
                <a:gridCol w="5649039"/>
              </a:tblGrid>
              <a:tr h="253906">
                <a:tc>
                  <a:txBody>
                    <a:bodyPr/>
                    <a:lstStyle/>
                    <a:p>
                      <a:pPr>
                        <a:lnSpc>
                          <a:spcPct val="115000"/>
                        </a:lnSpc>
                        <a:spcAft>
                          <a:spcPts val="0"/>
                        </a:spcAft>
                      </a:pPr>
                      <a:r>
                        <a:rPr lang="en-GB" sz="1200" dirty="0">
                          <a:effectLst/>
                        </a:rPr>
                        <a:t>Variable</a:t>
                      </a:r>
                      <a:endParaRPr lang="en-US" sz="12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n-GB" sz="1200" dirty="0">
                          <a:effectLst/>
                        </a:rPr>
                        <a:t>Description</a:t>
                      </a:r>
                      <a:endParaRPr lang="en-US" sz="1200" dirty="0">
                        <a:effectLst/>
                        <a:latin typeface="Calibri"/>
                        <a:ea typeface="Calibri"/>
                        <a:cs typeface="Times New Roman"/>
                      </a:endParaRPr>
                    </a:p>
                  </a:txBody>
                  <a:tcPr marL="68580" marR="68580" marT="0" marB="0" anchor="b"/>
                </a:tc>
              </a:tr>
              <a:tr h="190500">
                <a:tc>
                  <a:txBody>
                    <a:bodyPr/>
                    <a:lstStyle/>
                    <a:p>
                      <a:pPr>
                        <a:spcAft>
                          <a:spcPts val="300"/>
                        </a:spcAft>
                      </a:pPr>
                      <a:r>
                        <a:rPr lang="en-GB" sz="1200" dirty="0">
                          <a:effectLst/>
                        </a:rPr>
                        <a:t>New Dedicated Biotech Firms (NDBF)</a:t>
                      </a:r>
                      <a:endParaRPr lang="en-US" sz="1200" dirty="0">
                        <a:effectLst/>
                        <a:latin typeface="Calibri"/>
                        <a:ea typeface="Calibri"/>
                        <a:cs typeface="Times New Roman"/>
                      </a:endParaRPr>
                    </a:p>
                  </a:txBody>
                  <a:tcPr marL="68580" marR="68580" marT="0" marB="0"/>
                </a:tc>
                <a:tc>
                  <a:txBody>
                    <a:bodyPr/>
                    <a:lstStyle/>
                    <a:p>
                      <a:pPr>
                        <a:spcAft>
                          <a:spcPts val="300"/>
                        </a:spcAft>
                      </a:pPr>
                      <a:r>
                        <a:rPr lang="en-GB" sz="1200" dirty="0">
                          <a:effectLst/>
                        </a:rPr>
                        <a:t>Firm primarily active in the field of biotechnology and established after 1974.</a:t>
                      </a:r>
                      <a:endParaRPr lang="en-US" sz="1200" dirty="0">
                        <a:effectLst/>
                        <a:latin typeface="Calibri"/>
                        <a:ea typeface="Calibri"/>
                        <a:cs typeface="Times New Roman"/>
                      </a:endParaRPr>
                    </a:p>
                  </a:txBody>
                  <a:tcPr marL="68580" marR="68580" marT="0" marB="0"/>
                </a:tc>
              </a:tr>
              <a:tr h="190500">
                <a:tc>
                  <a:txBody>
                    <a:bodyPr/>
                    <a:lstStyle/>
                    <a:p>
                      <a:pPr>
                        <a:spcAft>
                          <a:spcPts val="300"/>
                        </a:spcAft>
                      </a:pPr>
                      <a:r>
                        <a:rPr lang="en-GB" sz="1200" dirty="0">
                          <a:effectLst/>
                        </a:rPr>
                        <a:t> </a:t>
                      </a:r>
                      <a:endParaRPr lang="en-US" sz="1200" dirty="0">
                        <a:effectLst/>
                      </a:endParaRPr>
                    </a:p>
                    <a:p>
                      <a:pPr>
                        <a:spcAft>
                          <a:spcPts val="300"/>
                        </a:spcAft>
                      </a:pPr>
                      <a:r>
                        <a:rPr lang="en-GB" sz="1200" dirty="0">
                          <a:effectLst/>
                        </a:rPr>
                        <a:t>Established Firm (EF)</a:t>
                      </a:r>
                      <a:endParaRPr lang="en-US" sz="1200" dirty="0">
                        <a:effectLst/>
                        <a:latin typeface="Calibri"/>
                        <a:ea typeface="Calibri"/>
                        <a:cs typeface="Times New Roman"/>
                      </a:endParaRPr>
                    </a:p>
                  </a:txBody>
                  <a:tcPr marL="68580" marR="68580" marT="0" marB="0"/>
                </a:tc>
                <a:tc>
                  <a:txBody>
                    <a:bodyPr/>
                    <a:lstStyle/>
                    <a:p>
                      <a:pPr>
                        <a:spcAft>
                          <a:spcPts val="300"/>
                        </a:spcAft>
                      </a:pPr>
                      <a:r>
                        <a:rPr lang="en-GB" sz="1200" dirty="0">
                          <a:effectLst/>
                        </a:rPr>
                        <a:t>Firm primarily active in other fields  than biotechnology (e.g. pharmaceutical, chemical, food and other industries) and established before 1974.</a:t>
                      </a:r>
                      <a:endParaRPr lang="en-US" sz="1200" dirty="0">
                        <a:effectLst/>
                        <a:latin typeface="Calibri"/>
                        <a:ea typeface="Calibri"/>
                        <a:cs typeface="Times New Roman"/>
                      </a:endParaRPr>
                    </a:p>
                  </a:txBody>
                  <a:tcPr marL="68580" marR="68580" marT="0" marB="0"/>
                </a:tc>
              </a:tr>
              <a:tr h="190500">
                <a:tc>
                  <a:txBody>
                    <a:bodyPr/>
                    <a:lstStyle/>
                    <a:p>
                      <a:pPr>
                        <a:spcAft>
                          <a:spcPts val="300"/>
                        </a:spcAft>
                      </a:pPr>
                      <a:r>
                        <a:rPr lang="en-GB" sz="1200" dirty="0">
                          <a:effectLst/>
                        </a:rPr>
                        <a:t>Other Firm</a:t>
                      </a:r>
                      <a:endParaRPr lang="en-US" sz="1200" dirty="0">
                        <a:effectLst/>
                        <a:latin typeface="Calibri"/>
                        <a:ea typeface="Calibri"/>
                        <a:cs typeface="Times New Roman"/>
                      </a:endParaRPr>
                    </a:p>
                  </a:txBody>
                  <a:tcPr marL="68580" marR="68580" marT="0" marB="0"/>
                </a:tc>
                <a:tc>
                  <a:txBody>
                    <a:bodyPr/>
                    <a:lstStyle/>
                    <a:p>
                      <a:pPr>
                        <a:spcAft>
                          <a:spcPts val="300"/>
                        </a:spcAft>
                      </a:pPr>
                      <a:r>
                        <a:rPr lang="en-GB" sz="1200" dirty="0">
                          <a:effectLst/>
                        </a:rPr>
                        <a:t>Firm active in the field of biotechnology but not as a product or research company (e.g. regional technology transfer offices, venture capitalist, regional industrial promotion agency)</a:t>
                      </a:r>
                      <a:endParaRPr lang="en-US" sz="1200" dirty="0">
                        <a:effectLst/>
                        <a:latin typeface="Calibri"/>
                        <a:ea typeface="Calibri"/>
                        <a:cs typeface="Times New Roman"/>
                      </a:endParaRPr>
                    </a:p>
                  </a:txBody>
                  <a:tcPr marL="68580" marR="68580" marT="0" marB="0"/>
                </a:tc>
              </a:tr>
            </a:tbl>
          </a:graphicData>
        </a:graphic>
      </p:graphicFrame>
      <p:sp>
        <p:nvSpPr>
          <p:cNvPr id="7" name="Rectangle 1"/>
          <p:cNvSpPr>
            <a:spLocks noChangeArrowheads="1"/>
          </p:cNvSpPr>
          <p:nvPr/>
        </p:nvSpPr>
        <p:spPr bwMode="auto">
          <a:xfrm>
            <a:off x="539750" y="308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527818" y="3429000"/>
            <a:ext cx="2480231" cy="369332"/>
          </a:xfrm>
          <a:prstGeom prst="rect">
            <a:avLst/>
          </a:prstGeom>
          <a:noFill/>
        </p:spPr>
        <p:txBody>
          <a:bodyPr wrap="none" rtlCol="0">
            <a:spAutoFit/>
          </a:bodyPr>
          <a:lstStyle/>
          <a:p>
            <a:r>
              <a:rPr lang="en-US" dirty="0" smtClean="0"/>
              <a:t>Texture characteristics</a:t>
            </a:r>
            <a:endParaRPr lang="en-US" dirty="0"/>
          </a:p>
        </p:txBody>
      </p:sp>
      <p:sp>
        <p:nvSpPr>
          <p:cNvPr id="8" name="TextBox 7"/>
          <p:cNvSpPr txBox="1"/>
          <p:nvPr/>
        </p:nvSpPr>
        <p:spPr>
          <a:xfrm>
            <a:off x="539625" y="1340768"/>
            <a:ext cx="1928798" cy="369332"/>
          </a:xfrm>
          <a:prstGeom prst="rect">
            <a:avLst/>
          </a:prstGeom>
          <a:noFill/>
        </p:spPr>
        <p:txBody>
          <a:bodyPr wrap="none" rtlCol="0">
            <a:spAutoFit/>
          </a:bodyPr>
          <a:lstStyle/>
          <a:p>
            <a:r>
              <a:rPr lang="en-US" dirty="0" smtClean="0"/>
              <a:t>Typology of firms</a:t>
            </a:r>
            <a:endParaRPr lang="en-US" dirty="0"/>
          </a:p>
        </p:txBody>
      </p:sp>
    </p:spTree>
    <p:extLst>
      <p:ext uri="{BB962C8B-B14F-4D97-AF65-F5344CB8AC3E}">
        <p14:creationId xmlns:p14="http://schemas.microsoft.com/office/powerpoint/2010/main" val="150122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Biotech regions</a:t>
            </a:r>
            <a:endParaRPr lang="en-US" sz="3200" dirty="0"/>
          </a:p>
        </p:txBody>
      </p:sp>
      <p:sp>
        <p:nvSpPr>
          <p:cNvPr id="3" name="Content Placeholder 2"/>
          <p:cNvSpPr>
            <a:spLocks noGrp="1"/>
          </p:cNvSpPr>
          <p:nvPr>
            <p:ph idx="1"/>
          </p:nvPr>
        </p:nvSpPr>
        <p:spPr/>
        <p:txBody>
          <a:bodyPr/>
          <a:lstStyle/>
          <a:p>
            <a:pPr algn="just">
              <a:buFont typeface="Wingdings" pitchFamily="2" charset="2"/>
              <a:buChar char="§"/>
            </a:pPr>
            <a:r>
              <a:rPr lang="en-US" sz="1800" dirty="0"/>
              <a:t>Regions in </a:t>
            </a:r>
            <a:r>
              <a:rPr lang="en-US" sz="1800" b="1" dirty="0"/>
              <a:t>Australia, Canada, EU-15, Japan and US</a:t>
            </a:r>
            <a:endParaRPr lang="en-US" sz="1800" dirty="0"/>
          </a:p>
          <a:p>
            <a:pPr algn="ctr">
              <a:buNone/>
            </a:pPr>
            <a:endParaRPr lang="en-US" sz="400" dirty="0"/>
          </a:p>
          <a:p>
            <a:pPr algn="ctr">
              <a:buNone/>
            </a:pPr>
            <a:r>
              <a:rPr lang="en-US" sz="1600" dirty="0"/>
              <a:t>	Australian states (n=6) and major mainland territories (n=2), </a:t>
            </a:r>
          </a:p>
          <a:p>
            <a:pPr algn="ctr">
              <a:buNone/>
            </a:pPr>
            <a:r>
              <a:rPr lang="en-US" sz="1600" dirty="0"/>
              <a:t>Canadian provinces (n=10) and territories (n=3),</a:t>
            </a:r>
          </a:p>
          <a:p>
            <a:pPr algn="ctr">
              <a:buNone/>
            </a:pPr>
            <a:r>
              <a:rPr lang="en-US" sz="1600" dirty="0"/>
              <a:t>	European nuts1/2 regions</a:t>
            </a:r>
            <a:r>
              <a:rPr lang="en-US" sz="1600" baseline="30000" dirty="0"/>
              <a:t> (</a:t>
            </a:r>
            <a:r>
              <a:rPr lang="en-US" sz="1600" dirty="0"/>
              <a:t>n=197),</a:t>
            </a:r>
          </a:p>
          <a:p>
            <a:pPr algn="ctr">
              <a:buNone/>
            </a:pPr>
            <a:r>
              <a:rPr lang="en-US" sz="1600" dirty="0"/>
              <a:t>	Japanese prefectures (n=47), </a:t>
            </a:r>
          </a:p>
          <a:p>
            <a:pPr algn="ctr">
              <a:buNone/>
            </a:pPr>
            <a:r>
              <a:rPr lang="en-US" sz="1600" dirty="0"/>
              <a:t>	US states (n=51).</a:t>
            </a:r>
          </a:p>
          <a:p>
            <a:pPr>
              <a:buNone/>
            </a:pPr>
            <a:endParaRPr lang="en-US" sz="1800" dirty="0"/>
          </a:p>
          <a:p>
            <a:pPr algn="just">
              <a:buFont typeface="Wingdings" pitchFamily="2" charset="2"/>
              <a:buChar char="§"/>
            </a:pPr>
            <a:r>
              <a:rPr lang="en-US" sz="1800" dirty="0" smtClean="0"/>
              <a:t>Only </a:t>
            </a:r>
            <a:r>
              <a:rPr lang="en-US" sz="1800" dirty="0"/>
              <a:t>the regions that a developed </a:t>
            </a:r>
            <a:r>
              <a:rPr lang="en-US" sz="1800" b="1" dirty="0"/>
              <a:t>substantial amount of biotech technology activity </a:t>
            </a:r>
            <a:r>
              <a:rPr lang="en-US" sz="1800" dirty="0"/>
              <a:t>(&gt;=18 patents) over the </a:t>
            </a:r>
            <a:r>
              <a:rPr lang="en-US" sz="1800" b="1" dirty="0"/>
              <a:t>time period 1992-1997 </a:t>
            </a:r>
            <a:r>
              <a:rPr lang="en-US" sz="1800" dirty="0"/>
              <a:t>are considered in the study (n=101).</a:t>
            </a:r>
          </a:p>
          <a:p>
            <a:pPr algn="just">
              <a:buNone/>
            </a:pPr>
            <a:endParaRPr lang="en-US" sz="1800" dirty="0"/>
          </a:p>
          <a:p>
            <a:pPr algn="just">
              <a:buFont typeface="Wingdings" pitchFamily="2" charset="2"/>
              <a:buChar char="§"/>
            </a:pPr>
            <a:r>
              <a:rPr lang="en-US" sz="1800" dirty="0"/>
              <a:t>The 15 regions with the highest number of patents (&gt;= 240 patents) over the period 1992-1997 are considered as </a:t>
            </a:r>
            <a:r>
              <a:rPr lang="en-US" sz="1800" b="1" dirty="0"/>
              <a:t>globally</a:t>
            </a:r>
            <a:r>
              <a:rPr lang="en-US" sz="1800" dirty="0"/>
              <a:t> </a:t>
            </a:r>
            <a:r>
              <a:rPr lang="en-US" sz="1800" b="1" dirty="0"/>
              <a:t>leading regions in biotech</a:t>
            </a:r>
            <a:r>
              <a:rPr lang="en-US" sz="1800" dirty="0"/>
              <a:t>.</a:t>
            </a:r>
          </a:p>
          <a:p>
            <a:pPr algn="just"/>
            <a:endParaRPr lang="en-US" sz="2800" dirty="0"/>
          </a:p>
        </p:txBody>
      </p:sp>
    </p:spTree>
    <p:extLst>
      <p:ext uri="{BB962C8B-B14F-4D97-AF65-F5344CB8AC3E}">
        <p14:creationId xmlns:p14="http://schemas.microsoft.com/office/powerpoint/2010/main" val="2970853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Leading biotech regions (period 1992 - 1997)</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454046"/>
              </p:ext>
            </p:extLst>
          </p:nvPr>
        </p:nvGraphicFramePr>
        <p:xfrm>
          <a:off x="1527847" y="1340768"/>
          <a:ext cx="6048672" cy="3925824"/>
        </p:xfrm>
        <a:graphic>
          <a:graphicData uri="http://schemas.openxmlformats.org/drawingml/2006/table">
            <a:tbl>
              <a:tblPr firstRow="1" firstCol="1" bandRow="1">
                <a:tableStyleId>{5C22544A-7EE6-4342-B048-85BDC9FD1C3A}</a:tableStyleId>
              </a:tblPr>
              <a:tblGrid>
                <a:gridCol w="1058516"/>
                <a:gridCol w="3326771"/>
                <a:gridCol w="1663385"/>
              </a:tblGrid>
              <a:tr h="190500">
                <a:tc>
                  <a:txBody>
                    <a:bodyPr/>
                    <a:lstStyle/>
                    <a:p>
                      <a:pPr>
                        <a:spcAft>
                          <a:spcPts val="0"/>
                        </a:spcAft>
                      </a:pPr>
                      <a:r>
                        <a:rPr lang="en-GB" sz="1400" dirty="0">
                          <a:effectLst/>
                        </a:rPr>
                        <a:t>Rank</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Region, country</a:t>
                      </a:r>
                      <a:endParaRPr lang="en-US"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patents 1992-97</a:t>
                      </a:r>
                      <a:endParaRPr lang="en-US" sz="1400">
                        <a:effectLst/>
                        <a:latin typeface="Calibri"/>
                        <a:ea typeface="Calibri"/>
                        <a:cs typeface="Times New Roman"/>
                      </a:endParaRPr>
                    </a:p>
                  </a:txBody>
                  <a:tcPr marL="68580" marR="68580" marT="0" marB="0"/>
                </a:tc>
              </a:tr>
              <a:tr h="190500">
                <a:tc>
                  <a:txBody>
                    <a:bodyPr/>
                    <a:lstStyle/>
                    <a:p>
                      <a:pPr algn="ctr">
                        <a:spcAft>
                          <a:spcPts val="0"/>
                        </a:spcAft>
                      </a:pPr>
                      <a:r>
                        <a:rPr lang="en-GB" sz="1400" dirty="0">
                          <a:effectLst/>
                        </a:rPr>
                        <a:t>1</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North California, US</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1,083</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dirty="0">
                          <a:effectLst/>
                        </a:rPr>
                        <a:t>2</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Tokyo-TO, </a:t>
                      </a:r>
                      <a:r>
                        <a:rPr lang="en-GB" sz="1400" dirty="0" smtClean="0">
                          <a:effectLst/>
                        </a:rPr>
                        <a:t>JP</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dirty="0">
                          <a:effectLst/>
                        </a:rPr>
                        <a:t>921</a:t>
                      </a:r>
                      <a:endParaRPr lang="en-US" sz="1400" dirty="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3</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Massachusetts, US</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824</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4</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South California, US</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711</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5</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New Jersey, US</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dirty="0">
                          <a:effectLst/>
                        </a:rPr>
                        <a:t>650</a:t>
                      </a:r>
                      <a:endParaRPr lang="en-US" sz="1400" dirty="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6</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New York, US</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626</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7</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Maryland, US</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576</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8</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Île-de-France, </a:t>
                      </a:r>
                      <a:r>
                        <a:rPr lang="en-GB" sz="1400" dirty="0" smtClean="0">
                          <a:effectLst/>
                        </a:rPr>
                        <a:t>FR</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563</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dirty="0">
                          <a:effectLst/>
                        </a:rPr>
                        <a:t>9</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Osaka-FU, </a:t>
                      </a:r>
                      <a:r>
                        <a:rPr lang="en-GB" sz="1400" dirty="0" smtClean="0">
                          <a:effectLst/>
                        </a:rPr>
                        <a:t>JP</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477</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10</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Pennsylvania, US</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449</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11</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Denmark, </a:t>
                      </a:r>
                      <a:r>
                        <a:rPr lang="en-GB" sz="1400" dirty="0" smtClean="0">
                          <a:effectLst/>
                        </a:rPr>
                        <a:t>DK</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a:effectLst/>
                        </a:rPr>
                        <a:t>376</a:t>
                      </a:r>
                      <a:endParaRPr lang="en-US" sz="140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12</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Inner London, UK</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dirty="0">
                          <a:effectLst/>
                        </a:rPr>
                        <a:t>328</a:t>
                      </a:r>
                      <a:endParaRPr lang="en-US" sz="1400" dirty="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13</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Illinois, US</a:t>
                      </a:r>
                      <a:endParaRPr lang="en-US" sz="1400">
                        <a:effectLst/>
                        <a:latin typeface="Calibri"/>
                        <a:ea typeface="Calibri"/>
                        <a:cs typeface="Times New Roman"/>
                      </a:endParaRPr>
                    </a:p>
                  </a:txBody>
                  <a:tcPr marL="68580" marR="68580" marT="0" marB="0"/>
                </a:tc>
                <a:tc>
                  <a:txBody>
                    <a:bodyPr/>
                    <a:lstStyle/>
                    <a:p>
                      <a:pPr algn="ctr">
                        <a:spcAft>
                          <a:spcPts val="0"/>
                        </a:spcAft>
                      </a:pPr>
                      <a:r>
                        <a:rPr lang="en-GB" sz="1400" dirty="0">
                          <a:effectLst/>
                        </a:rPr>
                        <a:t>305</a:t>
                      </a:r>
                      <a:endParaRPr lang="en-US" sz="1400" dirty="0">
                        <a:effectLst/>
                        <a:latin typeface="Calibri"/>
                        <a:ea typeface="Calibri"/>
                        <a:cs typeface="Times New Roman"/>
                      </a:endParaRPr>
                    </a:p>
                  </a:txBody>
                  <a:tcPr marL="68580" marR="68580" marT="0" marB="0" anchor="ctr"/>
                </a:tc>
              </a:tr>
              <a:tr h="190500">
                <a:tc>
                  <a:txBody>
                    <a:bodyPr/>
                    <a:lstStyle/>
                    <a:p>
                      <a:pPr algn="ctr">
                        <a:spcAft>
                          <a:spcPts val="0"/>
                        </a:spcAft>
                      </a:pPr>
                      <a:r>
                        <a:rPr lang="en-GB" sz="1400">
                          <a:effectLst/>
                        </a:rPr>
                        <a:t>14</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Karlsruhe, </a:t>
                      </a:r>
                      <a:r>
                        <a:rPr lang="en-GB" sz="1400" dirty="0" smtClean="0">
                          <a:effectLst/>
                        </a:rPr>
                        <a:t>DE</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dirty="0">
                          <a:effectLst/>
                        </a:rPr>
                        <a:t>288</a:t>
                      </a:r>
                      <a:endParaRPr lang="en-US" sz="1400" dirty="0">
                        <a:effectLst/>
                        <a:latin typeface="Calibri"/>
                        <a:ea typeface="Calibri"/>
                        <a:cs typeface="Times New Roman"/>
                      </a:endParaRPr>
                    </a:p>
                  </a:txBody>
                  <a:tcPr marL="68580" marR="68580" marT="0" marB="0" anchor="ctr"/>
                </a:tc>
              </a:tr>
              <a:tr h="190500">
                <a:tc>
                  <a:txBody>
                    <a:bodyPr/>
                    <a:lstStyle/>
                    <a:p>
                      <a:pPr algn="ctr">
                        <a:spcAft>
                          <a:spcPts val="0"/>
                        </a:spcAft>
                      </a:pPr>
                      <a:r>
                        <a:rPr lang="en-GB" sz="1400" dirty="0">
                          <a:effectLst/>
                        </a:rPr>
                        <a:t>15</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err="1">
                          <a:effectLst/>
                        </a:rPr>
                        <a:t>Nordwestschweiz</a:t>
                      </a:r>
                      <a:r>
                        <a:rPr lang="en-GB" sz="1400" dirty="0">
                          <a:effectLst/>
                        </a:rPr>
                        <a:t>, </a:t>
                      </a:r>
                      <a:r>
                        <a:rPr lang="en-GB" sz="1400" dirty="0" smtClean="0">
                          <a:effectLst/>
                        </a:rPr>
                        <a:t>CH</a:t>
                      </a:r>
                      <a:endParaRPr lang="en-US" sz="1400" dirty="0">
                        <a:effectLst/>
                        <a:latin typeface="Calibri"/>
                        <a:ea typeface="Calibri"/>
                        <a:cs typeface="Times New Roman"/>
                      </a:endParaRPr>
                    </a:p>
                  </a:txBody>
                  <a:tcPr marL="68580" marR="68580" marT="0" marB="0"/>
                </a:tc>
                <a:tc>
                  <a:txBody>
                    <a:bodyPr/>
                    <a:lstStyle/>
                    <a:p>
                      <a:pPr algn="ctr">
                        <a:spcAft>
                          <a:spcPts val="0"/>
                        </a:spcAft>
                      </a:pPr>
                      <a:r>
                        <a:rPr lang="en-GB" sz="1400" dirty="0">
                          <a:effectLst/>
                        </a:rPr>
                        <a:t>280</a:t>
                      </a:r>
                      <a:endParaRPr lang="en-US" sz="1400" dirty="0">
                        <a:effectLst/>
                        <a:latin typeface="Calibri"/>
                        <a:ea typeface="Calibri"/>
                        <a:cs typeface="Times New Roman"/>
                      </a:endParaRPr>
                    </a:p>
                  </a:txBody>
                  <a:tcPr marL="68580" marR="68580" marT="0" marB="0" anchor="ctr"/>
                </a:tc>
              </a:tr>
            </a:tbl>
          </a:graphicData>
        </a:graphic>
      </p:graphicFrame>
      <p:sp>
        <p:nvSpPr>
          <p:cNvPr id="3" name="Rectangle 2"/>
          <p:cNvSpPr/>
          <p:nvPr/>
        </p:nvSpPr>
        <p:spPr>
          <a:xfrm>
            <a:off x="539216" y="5454657"/>
            <a:ext cx="7848424" cy="646331"/>
          </a:xfrm>
          <a:prstGeom prst="rect">
            <a:avLst/>
          </a:prstGeom>
        </p:spPr>
        <p:txBody>
          <a:bodyPr wrap="square">
            <a:spAutoFit/>
          </a:bodyPr>
          <a:lstStyle/>
          <a:p>
            <a:pPr algn="ctr"/>
            <a:r>
              <a:rPr lang="en-GB" dirty="0" smtClean="0"/>
              <a:t>Together, the 15 leading biotech regions account for  </a:t>
            </a:r>
          </a:p>
          <a:p>
            <a:pPr algn="ctr"/>
            <a:r>
              <a:rPr lang="en-GB" dirty="0" smtClean="0"/>
              <a:t>56% of all biotech patent activity</a:t>
            </a:r>
            <a:endParaRPr lang="en-US" dirty="0"/>
          </a:p>
        </p:txBody>
      </p:sp>
      <p:sp>
        <p:nvSpPr>
          <p:cNvPr id="5" name="Right Arrow 4"/>
          <p:cNvSpPr/>
          <p:nvPr/>
        </p:nvSpPr>
        <p:spPr>
          <a:xfrm>
            <a:off x="948219" y="5561798"/>
            <a:ext cx="576064" cy="432048"/>
          </a:xfrm>
          <a:prstGeom prst="rightArrow">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47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Leading </a:t>
            </a:r>
            <a:r>
              <a:rPr lang="en-GB" sz="3200" dirty="0" smtClean="0"/>
              <a:t>Biotech </a:t>
            </a:r>
            <a:r>
              <a:rPr lang="en-GB" sz="3200" dirty="0"/>
              <a:t>R</a:t>
            </a:r>
            <a:r>
              <a:rPr lang="en-GB" sz="3200" dirty="0" smtClean="0"/>
              <a:t>egions</a:t>
            </a:r>
            <a:endParaRPr lang="en-US" sz="3200" dirty="0"/>
          </a:p>
        </p:txBody>
      </p:sp>
      <p:sp>
        <p:nvSpPr>
          <p:cNvPr id="5" name="Content Placeholder 4"/>
          <p:cNvSpPr>
            <a:spLocks noGrp="1"/>
          </p:cNvSpPr>
          <p:nvPr>
            <p:ph idx="1"/>
          </p:nvPr>
        </p:nvSpPr>
        <p:spPr>
          <a:xfrm>
            <a:off x="526307" y="1340768"/>
            <a:ext cx="8334000" cy="4428000"/>
          </a:xfrm>
        </p:spPr>
        <p:txBody>
          <a:bodyPr/>
          <a:lstStyle/>
          <a:p>
            <a:pPr marL="0" indent="0">
              <a:buNone/>
            </a:pPr>
            <a:r>
              <a:rPr lang="en-GB" sz="1800" dirty="0"/>
              <a:t>The technological performance of regions and the share of </a:t>
            </a:r>
            <a:r>
              <a:rPr lang="en-GB" sz="1800" dirty="0" smtClean="0"/>
              <a:t>biotech </a:t>
            </a:r>
            <a:r>
              <a:rPr lang="en-GB" sz="1800" dirty="0"/>
              <a:t>technology development activities undertaken by private </a:t>
            </a:r>
            <a:r>
              <a:rPr lang="en-GB" sz="1800" dirty="0" smtClean="0"/>
              <a:t>firms (period 1992-1997)</a:t>
            </a:r>
            <a:endParaRPr lang="en-US" sz="1800" dirty="0"/>
          </a:p>
        </p:txBody>
      </p:sp>
      <p:pic>
        <p:nvPicPr>
          <p:cNvPr id="6" name="Picture 5"/>
          <p:cNvPicPr>
            <a:picLocks noChangeAspect="1"/>
          </p:cNvPicPr>
          <p:nvPr/>
        </p:nvPicPr>
        <p:blipFill>
          <a:blip r:embed="rId2"/>
          <a:stretch>
            <a:fillRect/>
          </a:stretch>
        </p:blipFill>
        <p:spPr>
          <a:xfrm>
            <a:off x="375112" y="2053588"/>
            <a:ext cx="6645160" cy="3164779"/>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val="3279411846"/>
              </p:ext>
            </p:extLst>
          </p:nvPr>
        </p:nvGraphicFramePr>
        <p:xfrm>
          <a:off x="7308304" y="2053588"/>
          <a:ext cx="2736303" cy="3963125"/>
        </p:xfrm>
        <a:graphic>
          <a:graphicData uri="http://schemas.openxmlformats.org/drawingml/2006/table">
            <a:tbl>
              <a:tblPr firstRow="1" firstCol="1" bandRow="1">
                <a:tableStyleId>{5C22544A-7EE6-4342-B048-85BDC9FD1C3A}</a:tableStyleId>
              </a:tblPr>
              <a:tblGrid>
                <a:gridCol w="360039"/>
                <a:gridCol w="1512168"/>
                <a:gridCol w="864096"/>
              </a:tblGrid>
              <a:tr h="465362">
                <a:tc>
                  <a:txBody>
                    <a:bodyPr/>
                    <a:lstStyle/>
                    <a:p>
                      <a:pPr>
                        <a:spcAft>
                          <a:spcPts val="0"/>
                        </a:spcAft>
                      </a:pP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Region, country</a:t>
                      </a:r>
                      <a:endParaRPr lang="en-US" sz="105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050">
                          <a:effectLst/>
                        </a:rPr>
                        <a:t>patents 1992-97</a:t>
                      </a:r>
                      <a:endParaRPr lang="en-US" sz="1050">
                        <a:effectLst/>
                        <a:latin typeface="Calibri"/>
                        <a:ea typeface="Calibri"/>
                        <a:cs typeface="Times New Roman"/>
                      </a:endParaRPr>
                    </a:p>
                  </a:txBody>
                  <a:tcPr marL="68580" marR="68580" marT="0" marB="0"/>
                </a:tc>
              </a:tr>
              <a:tr h="232681">
                <a:tc>
                  <a:txBody>
                    <a:bodyPr/>
                    <a:lstStyle/>
                    <a:p>
                      <a:pPr algn="ctr">
                        <a:spcAft>
                          <a:spcPts val="0"/>
                        </a:spcAft>
                      </a:pPr>
                      <a:r>
                        <a:rPr lang="en-GB" sz="1050" dirty="0" smtClean="0">
                          <a:effectLst/>
                          <a:latin typeface="+mn-lt"/>
                          <a:ea typeface="+mn-ea"/>
                          <a:cs typeface="+mn-cs"/>
                        </a:rPr>
                        <a:t>a</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North California, US</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a:effectLst/>
                        </a:rPr>
                        <a:t>1,083</a:t>
                      </a:r>
                      <a:endParaRPr lang="en-US" sz="105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b</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Massachusetts, US</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a:effectLst/>
                        </a:rPr>
                        <a:t>824</a:t>
                      </a:r>
                      <a:endParaRPr lang="en-US" sz="1050">
                        <a:effectLst/>
                        <a:latin typeface="Calibri"/>
                        <a:ea typeface="Calibri"/>
                        <a:cs typeface="Times New Roman"/>
                      </a:endParaRPr>
                    </a:p>
                  </a:txBody>
                  <a:tcPr marL="68580" marR="68580" marT="0" marB="0" anchor="ctr"/>
                </a:tc>
              </a:tr>
              <a:tr h="232681">
                <a:tc>
                  <a:txBody>
                    <a:bodyPr/>
                    <a:lstStyle/>
                    <a:p>
                      <a:pPr algn="ctr">
                        <a:spcAft>
                          <a:spcPts val="0"/>
                        </a:spcAft>
                      </a:pPr>
                      <a:r>
                        <a:rPr lang="en-US" sz="1050" dirty="0" smtClean="0">
                          <a:effectLst/>
                          <a:latin typeface="Calibri"/>
                          <a:ea typeface="Calibri"/>
                          <a:cs typeface="Times New Roman"/>
                        </a:rPr>
                        <a:t>c</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South California, US</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711</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US" sz="1050" dirty="0" smtClean="0">
                          <a:effectLst/>
                          <a:latin typeface="Calibri"/>
                          <a:ea typeface="Calibri"/>
                          <a:cs typeface="Times New Roman"/>
                        </a:rPr>
                        <a:t>d</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New York, US</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626</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e</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Maryland, US</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576</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f</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Île-de-France, </a:t>
                      </a:r>
                      <a:r>
                        <a:rPr lang="en-GB" sz="1050" dirty="0" smtClean="0">
                          <a:effectLst/>
                        </a:rPr>
                        <a:t>FR</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563</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g</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Pennsylvania, US</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449</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h</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Inner London, UK</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328</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I</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Tokyo-TO, </a:t>
                      </a:r>
                      <a:r>
                        <a:rPr lang="en-GB" sz="1050" dirty="0" smtClean="0">
                          <a:effectLst/>
                        </a:rPr>
                        <a:t>JP</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921</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j</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New Jersey, US</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650</a:t>
                      </a:r>
                      <a:endParaRPr lang="en-US" sz="1050" dirty="0">
                        <a:effectLst/>
                        <a:latin typeface="Calibri"/>
                        <a:ea typeface="Calibri"/>
                        <a:cs typeface="Times New Roman"/>
                      </a:endParaRPr>
                    </a:p>
                  </a:txBody>
                  <a:tcPr marL="68580" marR="68580" marT="0" marB="0" anchor="ctr"/>
                </a:tc>
              </a:tr>
              <a:tr h="240229">
                <a:tc>
                  <a:txBody>
                    <a:bodyPr/>
                    <a:lstStyle/>
                    <a:p>
                      <a:pPr algn="ctr">
                        <a:spcAft>
                          <a:spcPts val="0"/>
                        </a:spcAft>
                      </a:pPr>
                      <a:r>
                        <a:rPr lang="en-GB" sz="1050" dirty="0" smtClean="0">
                          <a:effectLst/>
                          <a:latin typeface="+mn-lt"/>
                          <a:ea typeface="+mn-ea"/>
                          <a:cs typeface="+mn-cs"/>
                        </a:rPr>
                        <a:t>k</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Osaka-FU, </a:t>
                      </a:r>
                      <a:r>
                        <a:rPr lang="en-GB" sz="1050" dirty="0" smtClean="0">
                          <a:effectLst/>
                        </a:rPr>
                        <a:t>JP</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477</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US" sz="1050" dirty="0" smtClean="0">
                          <a:effectLst/>
                          <a:latin typeface="Calibri"/>
                          <a:ea typeface="Calibri"/>
                          <a:cs typeface="Times New Roman"/>
                        </a:rPr>
                        <a:t>l</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Denmark, </a:t>
                      </a:r>
                      <a:r>
                        <a:rPr lang="en-GB" sz="1050" dirty="0" smtClean="0">
                          <a:effectLst/>
                        </a:rPr>
                        <a:t>DK</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376</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m</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Illinois, US</a:t>
                      </a:r>
                      <a:endParaRPr lang="en-US" sz="1050">
                        <a:effectLst/>
                        <a:latin typeface="Calibri"/>
                        <a:ea typeface="Calibri"/>
                        <a:cs typeface="Times New Roman"/>
                      </a:endParaRPr>
                    </a:p>
                  </a:txBody>
                  <a:tcPr marL="68580" marR="68580" marT="0" marB="0"/>
                </a:tc>
                <a:tc>
                  <a:txBody>
                    <a:bodyPr/>
                    <a:lstStyle/>
                    <a:p>
                      <a:pPr algn="ctr">
                        <a:spcAft>
                          <a:spcPts val="0"/>
                        </a:spcAft>
                      </a:pPr>
                      <a:r>
                        <a:rPr lang="en-GB" sz="1050" dirty="0">
                          <a:effectLst/>
                        </a:rPr>
                        <a:t>305</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n</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Karlsruhe, </a:t>
                      </a:r>
                      <a:r>
                        <a:rPr lang="en-GB" sz="1050" dirty="0" smtClean="0">
                          <a:effectLst/>
                        </a:rPr>
                        <a:t>DE</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288</a:t>
                      </a:r>
                      <a:endParaRPr lang="en-US" sz="1050" dirty="0">
                        <a:effectLst/>
                        <a:latin typeface="Calibri"/>
                        <a:ea typeface="Calibri"/>
                        <a:cs typeface="Times New Roman"/>
                      </a:endParaRPr>
                    </a:p>
                  </a:txBody>
                  <a:tcPr marL="68580" marR="68580" marT="0" marB="0" anchor="ctr"/>
                </a:tc>
              </a:tr>
              <a:tr h="232681">
                <a:tc>
                  <a:txBody>
                    <a:bodyPr/>
                    <a:lstStyle/>
                    <a:p>
                      <a:pPr algn="ctr">
                        <a:spcAft>
                          <a:spcPts val="0"/>
                        </a:spcAft>
                      </a:pPr>
                      <a:r>
                        <a:rPr lang="en-GB" sz="1050" dirty="0" smtClean="0">
                          <a:effectLst/>
                          <a:latin typeface="+mn-lt"/>
                          <a:ea typeface="+mn-ea"/>
                          <a:cs typeface="+mn-cs"/>
                        </a:rPr>
                        <a:t>0</a:t>
                      </a:r>
                      <a:endParaRPr lang="en-U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err="1">
                          <a:effectLst/>
                        </a:rPr>
                        <a:t>Nordwestschweiz</a:t>
                      </a:r>
                      <a:r>
                        <a:rPr lang="en-GB" sz="1050" dirty="0">
                          <a:effectLst/>
                        </a:rPr>
                        <a:t>, </a:t>
                      </a:r>
                      <a:r>
                        <a:rPr lang="en-GB" sz="1050" dirty="0" smtClean="0">
                          <a:effectLst/>
                        </a:rPr>
                        <a:t>CH</a:t>
                      </a:r>
                      <a:endParaRPr lang="en-US" sz="1050" dirty="0">
                        <a:effectLst/>
                        <a:latin typeface="Calibri"/>
                        <a:ea typeface="Calibri"/>
                        <a:cs typeface="Times New Roman"/>
                      </a:endParaRPr>
                    </a:p>
                  </a:txBody>
                  <a:tcPr marL="68580" marR="68580" marT="0" marB="0"/>
                </a:tc>
                <a:tc>
                  <a:txBody>
                    <a:bodyPr/>
                    <a:lstStyle/>
                    <a:p>
                      <a:pPr algn="ctr">
                        <a:spcAft>
                          <a:spcPts val="0"/>
                        </a:spcAft>
                      </a:pPr>
                      <a:r>
                        <a:rPr lang="en-GB" sz="1050" dirty="0">
                          <a:effectLst/>
                        </a:rPr>
                        <a:t>280</a:t>
                      </a:r>
                      <a:endParaRPr lang="en-US" sz="105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0784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a:t>Leading organisations per regions (period 1992 - 1997</a:t>
            </a:r>
            <a:r>
              <a:rPr lang="en-GB" sz="2400" dirty="0" smtClean="0"/>
              <a: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6805735"/>
              </p:ext>
            </p:extLst>
          </p:nvPr>
        </p:nvGraphicFramePr>
        <p:xfrm>
          <a:off x="540000" y="1349376"/>
          <a:ext cx="8136455" cy="4870021"/>
        </p:xfrm>
        <a:graphic>
          <a:graphicData uri="http://schemas.openxmlformats.org/drawingml/2006/table">
            <a:tbl>
              <a:tblPr firstRow="1" firstCol="1" bandRow="1">
                <a:tableStyleId>{5C22544A-7EE6-4342-B048-85BDC9FD1C3A}</a:tableStyleId>
              </a:tblPr>
              <a:tblGrid>
                <a:gridCol w="2018188"/>
                <a:gridCol w="3373839"/>
                <a:gridCol w="2744428"/>
              </a:tblGrid>
              <a:tr h="115141">
                <a:tc>
                  <a:txBody>
                    <a:bodyPr/>
                    <a:lstStyle/>
                    <a:p>
                      <a:pPr algn="ctr">
                        <a:spcAft>
                          <a:spcPts val="0"/>
                        </a:spcAft>
                      </a:pPr>
                      <a:r>
                        <a:rPr lang="en-GB" sz="700" dirty="0">
                          <a:effectLst/>
                        </a:rPr>
                        <a:t> </a:t>
                      </a:r>
                      <a:endParaRPr lang="en-US" sz="700" dirty="0">
                        <a:effectLst/>
                        <a:latin typeface="Calibri"/>
                        <a:ea typeface="Calibri"/>
                        <a:cs typeface="Times New Roman"/>
                      </a:endParaRPr>
                    </a:p>
                  </a:txBody>
                  <a:tcPr marL="44193" marR="44193" marT="0" marB="0"/>
                </a:tc>
                <a:tc>
                  <a:txBody>
                    <a:bodyPr/>
                    <a:lstStyle/>
                    <a:p>
                      <a:pPr algn="ctr">
                        <a:spcAft>
                          <a:spcPts val="0"/>
                        </a:spcAft>
                      </a:pPr>
                      <a:r>
                        <a:rPr lang="en-GB" sz="700">
                          <a:effectLst/>
                        </a:rPr>
                        <a:t>Organisation name</a:t>
                      </a:r>
                      <a:endParaRPr lang="en-US" sz="700">
                        <a:effectLst/>
                        <a:latin typeface="Calibri"/>
                        <a:ea typeface="Calibri"/>
                        <a:cs typeface="Times New Roman"/>
                      </a:endParaRPr>
                    </a:p>
                  </a:txBody>
                  <a:tcPr marL="44193" marR="44193" marT="0" marB="0"/>
                </a:tc>
                <a:tc>
                  <a:txBody>
                    <a:bodyPr/>
                    <a:lstStyle/>
                    <a:p>
                      <a:pPr algn="ctr">
                        <a:spcAft>
                          <a:spcPts val="0"/>
                        </a:spcAft>
                      </a:pPr>
                      <a:r>
                        <a:rPr lang="en-GB" sz="700">
                          <a:effectLst/>
                        </a:rPr>
                        <a:t>Organisation type</a:t>
                      </a:r>
                      <a:endParaRPr lang="en-US" sz="700">
                        <a:effectLst/>
                        <a:latin typeface="Calibri"/>
                        <a:ea typeface="Calibri"/>
                        <a:cs typeface="Times New Roman"/>
                      </a:endParaRPr>
                    </a:p>
                  </a:txBody>
                  <a:tcPr marL="44193" marR="44193" marT="0" marB="0"/>
                </a:tc>
              </a:tr>
              <a:tr h="345423">
                <a:tc>
                  <a:txBody>
                    <a:bodyPr/>
                    <a:lstStyle/>
                    <a:p>
                      <a:pPr algn="just">
                        <a:spcAft>
                          <a:spcPts val="0"/>
                        </a:spcAft>
                      </a:pPr>
                      <a:r>
                        <a:rPr lang="en-GB" sz="800" dirty="0">
                          <a:effectLst/>
                        </a:rPr>
                        <a:t>1. North California, US</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Genentech Inc.</a:t>
                      </a:r>
                      <a:endParaRPr lang="en-US" sz="800" dirty="0">
                        <a:effectLst/>
                      </a:endParaRPr>
                    </a:p>
                    <a:p>
                      <a:pPr algn="just">
                        <a:spcAft>
                          <a:spcPts val="0"/>
                        </a:spcAft>
                      </a:pPr>
                      <a:r>
                        <a:rPr lang="en-GB" sz="800" dirty="0" err="1">
                          <a:effectLst/>
                        </a:rPr>
                        <a:t>Incyte</a:t>
                      </a:r>
                      <a:endParaRPr lang="en-US" sz="800" dirty="0">
                        <a:effectLst/>
                      </a:endParaRPr>
                    </a:p>
                    <a:p>
                      <a:pPr algn="just">
                        <a:spcAft>
                          <a:spcPts val="0"/>
                        </a:spcAft>
                      </a:pPr>
                      <a:r>
                        <a:rPr lang="en-GB" sz="800" dirty="0">
                          <a:effectLst/>
                        </a:rPr>
                        <a:t>University of California</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New Dedicated Biotech Firm</a:t>
                      </a:r>
                      <a:endParaRPr lang="en-US" sz="800">
                        <a:effectLst/>
                      </a:endParaRPr>
                    </a:p>
                    <a:p>
                      <a:pPr algn="just">
                        <a:spcAft>
                          <a:spcPts val="0"/>
                        </a:spcAft>
                      </a:pPr>
                      <a:r>
                        <a:rPr lang="en-GB" sz="800">
                          <a:effectLst/>
                        </a:rPr>
                        <a:t>New Dedicated Biotech Firm</a:t>
                      </a:r>
                      <a:endParaRPr lang="en-US" sz="800">
                        <a:effectLst/>
                      </a:endParaRPr>
                    </a:p>
                    <a:p>
                      <a:pPr algn="just">
                        <a:spcAft>
                          <a:spcPts val="0"/>
                        </a:spcAft>
                      </a:pPr>
                      <a:r>
                        <a:rPr lang="en-GB" sz="800">
                          <a:effectLst/>
                        </a:rPr>
                        <a:t>University</a:t>
                      </a:r>
                      <a:endParaRPr lang="en-US" sz="800">
                        <a:effectLst/>
                        <a:latin typeface="Calibri"/>
                        <a:ea typeface="Calibri"/>
                        <a:cs typeface="Times New Roman"/>
                      </a:endParaRPr>
                    </a:p>
                  </a:txBody>
                  <a:tcPr marL="44193" marR="44193" marT="0" marB="0"/>
                </a:tc>
              </a:tr>
              <a:tr h="230283">
                <a:tc>
                  <a:txBody>
                    <a:bodyPr/>
                    <a:lstStyle/>
                    <a:p>
                      <a:pPr algn="just">
                        <a:spcAft>
                          <a:spcPts val="0"/>
                        </a:spcAft>
                      </a:pPr>
                      <a:r>
                        <a:rPr lang="en-GB" sz="800">
                          <a:effectLst/>
                        </a:rPr>
                        <a:t>2. Tokyo-TO, Japan</a:t>
                      </a:r>
                      <a:endParaRPr lang="en-US" sz="800">
                        <a:effectLst/>
                        <a:latin typeface="Calibri"/>
                        <a:ea typeface="Calibri"/>
                        <a:cs typeface="Times New Roman"/>
                      </a:endParaRPr>
                    </a:p>
                  </a:txBody>
                  <a:tcPr marL="44193" marR="44193" marT="0" marB="0"/>
                </a:tc>
                <a:tc>
                  <a:txBody>
                    <a:bodyPr/>
                    <a:lstStyle/>
                    <a:p>
                      <a:pPr algn="just">
                        <a:spcAft>
                          <a:spcPts val="0"/>
                        </a:spcAft>
                      </a:pPr>
                      <a:r>
                        <a:rPr lang="en-GB" sz="800" dirty="0">
                          <a:effectLst/>
                        </a:rPr>
                        <a:t>Ajinomoto Co., Inc.</a:t>
                      </a:r>
                      <a:endParaRPr lang="en-US" sz="800" dirty="0">
                        <a:effectLst/>
                      </a:endParaRPr>
                    </a:p>
                    <a:p>
                      <a:pPr algn="just">
                        <a:spcAft>
                          <a:spcPts val="0"/>
                        </a:spcAft>
                      </a:pPr>
                      <a:r>
                        <a:rPr lang="en-GB" sz="800" dirty="0">
                          <a:effectLst/>
                        </a:rPr>
                        <a:t>Kyowa Hakko Kogyo Co., Ltd.</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Established Pharmaceutical Firm</a:t>
                      </a:r>
                      <a:endParaRPr lang="en-US" sz="800">
                        <a:effectLst/>
                      </a:endParaRPr>
                    </a:p>
                    <a:p>
                      <a:pPr algn="just">
                        <a:spcAft>
                          <a:spcPts val="0"/>
                        </a:spcAft>
                      </a:pPr>
                      <a:r>
                        <a:rPr lang="en-GB" sz="800">
                          <a:effectLst/>
                        </a:rPr>
                        <a:t>Established Firm</a:t>
                      </a:r>
                      <a:endParaRPr lang="en-US" sz="800">
                        <a:effectLst/>
                        <a:latin typeface="Calibri"/>
                        <a:ea typeface="Calibri"/>
                        <a:cs typeface="Times New Roman"/>
                      </a:endParaRPr>
                    </a:p>
                  </a:txBody>
                  <a:tcPr marL="44193" marR="44193" marT="0" marB="0"/>
                </a:tc>
              </a:tr>
              <a:tr h="230283">
                <a:tc>
                  <a:txBody>
                    <a:bodyPr/>
                    <a:lstStyle/>
                    <a:p>
                      <a:pPr algn="just">
                        <a:spcAft>
                          <a:spcPts val="0"/>
                        </a:spcAft>
                      </a:pPr>
                      <a:r>
                        <a:rPr lang="en-GB" sz="800" dirty="0">
                          <a:effectLst/>
                        </a:rPr>
                        <a:t>3. Massachusetts, US</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General Hospital </a:t>
                      </a:r>
                      <a:r>
                        <a:rPr lang="en-GB" sz="800" dirty="0" err="1">
                          <a:effectLst/>
                        </a:rPr>
                        <a:t>Coporation</a:t>
                      </a:r>
                      <a:endParaRPr lang="en-US" sz="800" dirty="0">
                        <a:effectLst/>
                      </a:endParaRPr>
                    </a:p>
                    <a:p>
                      <a:pPr algn="just">
                        <a:spcAft>
                          <a:spcPts val="0"/>
                        </a:spcAft>
                      </a:pPr>
                      <a:r>
                        <a:rPr lang="en-GB" sz="800" dirty="0">
                          <a:effectLst/>
                        </a:rPr>
                        <a:t>Genetics Institute</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Hospital</a:t>
                      </a:r>
                      <a:endParaRPr lang="en-US" sz="800">
                        <a:effectLst/>
                      </a:endParaRPr>
                    </a:p>
                    <a:p>
                      <a:pPr algn="just">
                        <a:spcAft>
                          <a:spcPts val="0"/>
                        </a:spcAft>
                      </a:pPr>
                      <a:r>
                        <a:rPr lang="en-GB" sz="800">
                          <a:effectLst/>
                        </a:rPr>
                        <a:t>New Dedicated Biotech Firm</a:t>
                      </a:r>
                      <a:endParaRPr lang="en-US" sz="800">
                        <a:effectLst/>
                        <a:latin typeface="Calibri"/>
                        <a:ea typeface="Calibri"/>
                        <a:cs typeface="Times New Roman"/>
                      </a:endParaRPr>
                    </a:p>
                  </a:txBody>
                  <a:tcPr marL="44193" marR="44193" marT="0" marB="0"/>
                </a:tc>
              </a:tr>
              <a:tr h="345423">
                <a:tc>
                  <a:txBody>
                    <a:bodyPr/>
                    <a:lstStyle/>
                    <a:p>
                      <a:pPr algn="just">
                        <a:spcAft>
                          <a:spcPts val="0"/>
                        </a:spcAft>
                      </a:pPr>
                      <a:r>
                        <a:rPr lang="en-GB" sz="800" dirty="0">
                          <a:effectLst/>
                        </a:rPr>
                        <a:t>4. South California, US</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Amgen</a:t>
                      </a:r>
                      <a:endParaRPr lang="en-US" sz="800" dirty="0">
                        <a:effectLst/>
                      </a:endParaRPr>
                    </a:p>
                    <a:p>
                      <a:pPr algn="just">
                        <a:spcAft>
                          <a:spcPts val="0"/>
                        </a:spcAft>
                      </a:pPr>
                      <a:r>
                        <a:rPr lang="en-GB" sz="800" dirty="0">
                          <a:effectLst/>
                        </a:rPr>
                        <a:t>Gen-Probe Incorporated</a:t>
                      </a:r>
                      <a:endParaRPr lang="en-US" sz="800" dirty="0">
                        <a:effectLst/>
                      </a:endParaRPr>
                    </a:p>
                    <a:p>
                      <a:pPr algn="just">
                        <a:spcAft>
                          <a:spcPts val="0"/>
                        </a:spcAft>
                      </a:pPr>
                      <a:r>
                        <a:rPr lang="en-GB" sz="800" dirty="0">
                          <a:effectLst/>
                        </a:rPr>
                        <a:t>Scripps Research Institute</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New Dedicated Biotech Firm</a:t>
                      </a:r>
                      <a:endParaRPr lang="en-US" sz="800">
                        <a:effectLst/>
                      </a:endParaRPr>
                    </a:p>
                    <a:p>
                      <a:pPr algn="just">
                        <a:spcAft>
                          <a:spcPts val="0"/>
                        </a:spcAft>
                      </a:pPr>
                      <a:r>
                        <a:rPr lang="en-GB" sz="800">
                          <a:effectLst/>
                        </a:rPr>
                        <a:t>New Dedicated Biotech Firm</a:t>
                      </a:r>
                      <a:endParaRPr lang="en-US" sz="800">
                        <a:effectLst/>
                      </a:endParaRPr>
                    </a:p>
                    <a:p>
                      <a:pPr algn="just">
                        <a:spcAft>
                          <a:spcPts val="0"/>
                        </a:spcAft>
                      </a:pPr>
                      <a:r>
                        <a:rPr lang="en-GB" sz="800">
                          <a:effectLst/>
                        </a:rPr>
                        <a:t>Research Center</a:t>
                      </a:r>
                      <a:endParaRPr lang="en-US" sz="800">
                        <a:effectLst/>
                        <a:latin typeface="Calibri"/>
                        <a:ea typeface="Calibri"/>
                        <a:cs typeface="Times New Roman"/>
                      </a:endParaRPr>
                    </a:p>
                  </a:txBody>
                  <a:tcPr marL="44193" marR="44193" marT="0" marB="0"/>
                </a:tc>
              </a:tr>
              <a:tr h="230283">
                <a:tc>
                  <a:txBody>
                    <a:bodyPr/>
                    <a:lstStyle/>
                    <a:p>
                      <a:pPr algn="just">
                        <a:spcAft>
                          <a:spcPts val="0"/>
                        </a:spcAft>
                      </a:pPr>
                      <a:r>
                        <a:rPr lang="en-GB" sz="800" dirty="0">
                          <a:effectLst/>
                        </a:rPr>
                        <a:t>5. New Jersey, US</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Becton Dickinson &amp; Co.</a:t>
                      </a:r>
                      <a:endParaRPr lang="en-US" sz="800" dirty="0">
                        <a:effectLst/>
                      </a:endParaRPr>
                    </a:p>
                    <a:p>
                      <a:pPr algn="just">
                        <a:spcAft>
                          <a:spcPts val="0"/>
                        </a:spcAft>
                      </a:pPr>
                      <a:r>
                        <a:rPr lang="en-GB" sz="800" dirty="0">
                          <a:effectLst/>
                        </a:rPr>
                        <a:t>Merck</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Established Pharmaceutical Firm</a:t>
                      </a:r>
                      <a:endParaRPr lang="en-US" sz="800">
                        <a:effectLst/>
                      </a:endParaRPr>
                    </a:p>
                    <a:p>
                      <a:pPr algn="just">
                        <a:spcAft>
                          <a:spcPts val="0"/>
                        </a:spcAft>
                      </a:pPr>
                      <a:r>
                        <a:rPr lang="en-GB" sz="800">
                          <a:effectLst/>
                        </a:rPr>
                        <a:t>Established Pharmaceutical Firm</a:t>
                      </a:r>
                      <a:endParaRPr lang="en-US" sz="800">
                        <a:effectLst/>
                        <a:latin typeface="Calibri"/>
                        <a:ea typeface="Calibri"/>
                        <a:cs typeface="Times New Roman"/>
                      </a:endParaRPr>
                    </a:p>
                  </a:txBody>
                  <a:tcPr marL="44193" marR="44193" marT="0" marB="0"/>
                </a:tc>
              </a:tr>
              <a:tr h="460565">
                <a:tc>
                  <a:txBody>
                    <a:bodyPr/>
                    <a:lstStyle/>
                    <a:p>
                      <a:pPr algn="just">
                        <a:spcAft>
                          <a:spcPts val="0"/>
                        </a:spcAft>
                      </a:pPr>
                      <a:r>
                        <a:rPr lang="en-GB" sz="800" dirty="0">
                          <a:effectLst/>
                        </a:rPr>
                        <a:t>6. New York, US</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Bristol Myers Squibb Co.</a:t>
                      </a:r>
                      <a:endParaRPr lang="en-US" sz="800" dirty="0">
                        <a:effectLst/>
                      </a:endParaRPr>
                    </a:p>
                    <a:p>
                      <a:pPr algn="just">
                        <a:spcAft>
                          <a:spcPts val="0"/>
                        </a:spcAft>
                      </a:pPr>
                      <a:r>
                        <a:rPr lang="en-GB" sz="800" dirty="0">
                          <a:effectLst/>
                        </a:rPr>
                        <a:t>Johnson &amp; Johnson</a:t>
                      </a:r>
                      <a:endParaRPr lang="en-US" sz="800" dirty="0">
                        <a:effectLst/>
                      </a:endParaRPr>
                    </a:p>
                    <a:p>
                      <a:pPr algn="just">
                        <a:spcAft>
                          <a:spcPts val="0"/>
                        </a:spcAft>
                      </a:pPr>
                      <a:r>
                        <a:rPr lang="en-GB" sz="800" dirty="0">
                          <a:effectLst/>
                        </a:rPr>
                        <a:t>Ludwig Institute for Cancer Research</a:t>
                      </a:r>
                      <a:endParaRPr lang="en-US" sz="800" dirty="0">
                        <a:effectLst/>
                      </a:endParaRPr>
                    </a:p>
                    <a:p>
                      <a:pPr algn="just">
                        <a:spcAft>
                          <a:spcPts val="0"/>
                        </a:spcAft>
                      </a:pPr>
                      <a:r>
                        <a:rPr lang="en-GB" sz="800" dirty="0">
                          <a:effectLst/>
                        </a:rPr>
                        <a:t>New York University</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Established Pharmaceutical Firm</a:t>
                      </a:r>
                      <a:endParaRPr lang="en-US" sz="800">
                        <a:effectLst/>
                      </a:endParaRPr>
                    </a:p>
                    <a:p>
                      <a:pPr algn="just">
                        <a:spcAft>
                          <a:spcPts val="0"/>
                        </a:spcAft>
                      </a:pPr>
                      <a:r>
                        <a:rPr lang="en-GB" sz="800">
                          <a:effectLst/>
                        </a:rPr>
                        <a:t>Established Pharmaceutical Firm</a:t>
                      </a:r>
                      <a:endParaRPr lang="en-US" sz="800">
                        <a:effectLst/>
                      </a:endParaRPr>
                    </a:p>
                    <a:p>
                      <a:pPr algn="just">
                        <a:spcAft>
                          <a:spcPts val="0"/>
                        </a:spcAft>
                      </a:pPr>
                      <a:r>
                        <a:rPr lang="en-GB" sz="800">
                          <a:effectLst/>
                        </a:rPr>
                        <a:t>Research Center</a:t>
                      </a:r>
                      <a:endParaRPr lang="en-US" sz="800">
                        <a:effectLst/>
                      </a:endParaRPr>
                    </a:p>
                    <a:p>
                      <a:pPr algn="just">
                        <a:spcAft>
                          <a:spcPts val="0"/>
                        </a:spcAft>
                      </a:pPr>
                      <a:r>
                        <a:rPr lang="en-GB" sz="800">
                          <a:effectLst/>
                        </a:rPr>
                        <a:t>University</a:t>
                      </a:r>
                      <a:endParaRPr lang="en-US" sz="800">
                        <a:effectLst/>
                        <a:latin typeface="Calibri"/>
                        <a:ea typeface="Calibri"/>
                        <a:cs typeface="Times New Roman"/>
                      </a:endParaRPr>
                    </a:p>
                  </a:txBody>
                  <a:tcPr marL="44193" marR="44193" marT="0" marB="0"/>
                </a:tc>
              </a:tr>
              <a:tr h="345423">
                <a:tc>
                  <a:txBody>
                    <a:bodyPr/>
                    <a:lstStyle/>
                    <a:p>
                      <a:pPr algn="just">
                        <a:spcAft>
                          <a:spcPts val="0"/>
                        </a:spcAft>
                      </a:pPr>
                      <a:r>
                        <a:rPr lang="en-GB" sz="800" dirty="0">
                          <a:effectLst/>
                        </a:rPr>
                        <a:t>7. Maryland, US</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Department of Health and Human Services</a:t>
                      </a:r>
                      <a:endParaRPr lang="en-US" sz="800" dirty="0">
                        <a:effectLst/>
                      </a:endParaRPr>
                    </a:p>
                    <a:p>
                      <a:pPr algn="just">
                        <a:spcAft>
                          <a:spcPts val="0"/>
                        </a:spcAft>
                      </a:pPr>
                      <a:r>
                        <a:rPr lang="en-GB" sz="800" dirty="0">
                          <a:effectLst/>
                        </a:rPr>
                        <a:t>Human Genome Sciences, Inc.</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Research Center</a:t>
                      </a:r>
                      <a:endParaRPr lang="en-US" sz="800">
                        <a:effectLst/>
                      </a:endParaRPr>
                    </a:p>
                    <a:p>
                      <a:pPr algn="just">
                        <a:spcAft>
                          <a:spcPts val="0"/>
                        </a:spcAft>
                      </a:pPr>
                      <a:r>
                        <a:rPr lang="en-GB" sz="800">
                          <a:effectLst/>
                        </a:rPr>
                        <a:t> </a:t>
                      </a:r>
                      <a:endParaRPr lang="en-US" sz="800">
                        <a:effectLst/>
                      </a:endParaRPr>
                    </a:p>
                    <a:p>
                      <a:pPr algn="just">
                        <a:spcAft>
                          <a:spcPts val="0"/>
                        </a:spcAft>
                      </a:pPr>
                      <a:r>
                        <a:rPr lang="en-GB" sz="800">
                          <a:effectLst/>
                        </a:rPr>
                        <a:t>New Dedicated Biotech Firm</a:t>
                      </a:r>
                      <a:endParaRPr lang="en-US" sz="800">
                        <a:effectLst/>
                        <a:latin typeface="Calibri"/>
                        <a:ea typeface="Calibri"/>
                        <a:cs typeface="Times New Roman"/>
                      </a:endParaRPr>
                    </a:p>
                  </a:txBody>
                  <a:tcPr marL="44193" marR="44193" marT="0" marB="0"/>
                </a:tc>
              </a:tr>
              <a:tr h="460565">
                <a:tc>
                  <a:txBody>
                    <a:bodyPr/>
                    <a:lstStyle/>
                    <a:p>
                      <a:pPr algn="just">
                        <a:spcAft>
                          <a:spcPts val="0"/>
                        </a:spcAft>
                      </a:pPr>
                      <a:r>
                        <a:rPr lang="en-GB" sz="800" dirty="0">
                          <a:effectLst/>
                        </a:rPr>
                        <a:t>8. </a:t>
                      </a:r>
                      <a:r>
                        <a:rPr lang="en-GB" sz="800" dirty="0" err="1">
                          <a:effectLst/>
                        </a:rPr>
                        <a:t>Île</a:t>
                      </a:r>
                      <a:r>
                        <a:rPr lang="en-GB" sz="800" dirty="0">
                          <a:effectLst/>
                        </a:rPr>
                        <a:t> de France, France</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fr-BE" sz="800" dirty="0">
                          <a:effectLst/>
                        </a:rPr>
                        <a:t>Institut National de la Sante et de la Recherche </a:t>
                      </a:r>
                      <a:r>
                        <a:rPr lang="fr-BE" sz="800" dirty="0" err="1">
                          <a:effectLst/>
                        </a:rPr>
                        <a:t>Medicale</a:t>
                      </a:r>
                      <a:r>
                        <a:rPr lang="fr-BE" sz="800" dirty="0">
                          <a:effectLst/>
                        </a:rPr>
                        <a:t> (INSERM)</a:t>
                      </a:r>
                      <a:endParaRPr lang="en-US" sz="800" dirty="0">
                        <a:effectLst/>
                      </a:endParaRPr>
                    </a:p>
                    <a:p>
                      <a:pPr algn="just">
                        <a:spcAft>
                          <a:spcPts val="0"/>
                        </a:spcAft>
                      </a:pPr>
                      <a:r>
                        <a:rPr lang="fr-BE" sz="800" dirty="0">
                          <a:effectLst/>
                        </a:rPr>
                        <a:t>Institut Pasteur</a:t>
                      </a:r>
                      <a:endParaRPr lang="en-US" sz="800" dirty="0">
                        <a:effectLst/>
                      </a:endParaRPr>
                    </a:p>
                    <a:p>
                      <a:pPr algn="just">
                        <a:spcAft>
                          <a:spcPts val="0"/>
                        </a:spcAft>
                      </a:pPr>
                      <a:r>
                        <a:rPr lang="fr-BE" sz="800" dirty="0" err="1">
                          <a:effectLst/>
                        </a:rPr>
                        <a:t>Rhone-Poulenc</a:t>
                      </a:r>
                      <a:r>
                        <a:rPr lang="fr-BE" sz="800" dirty="0">
                          <a:effectLst/>
                        </a:rPr>
                        <a:t>  AG</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Research Center</a:t>
                      </a:r>
                      <a:endParaRPr lang="en-US" sz="800">
                        <a:effectLst/>
                      </a:endParaRPr>
                    </a:p>
                    <a:p>
                      <a:pPr algn="just">
                        <a:spcAft>
                          <a:spcPts val="0"/>
                        </a:spcAft>
                      </a:pPr>
                      <a:r>
                        <a:rPr lang="en-GB" sz="800">
                          <a:effectLst/>
                        </a:rPr>
                        <a:t> </a:t>
                      </a:r>
                      <a:endParaRPr lang="en-US" sz="800">
                        <a:effectLst/>
                      </a:endParaRPr>
                    </a:p>
                    <a:p>
                      <a:pPr algn="just">
                        <a:spcAft>
                          <a:spcPts val="0"/>
                        </a:spcAft>
                      </a:pPr>
                      <a:r>
                        <a:rPr lang="en-GB" sz="800">
                          <a:effectLst/>
                        </a:rPr>
                        <a:t>Research Center</a:t>
                      </a:r>
                      <a:endParaRPr lang="en-US" sz="800">
                        <a:effectLst/>
                      </a:endParaRPr>
                    </a:p>
                    <a:p>
                      <a:pPr algn="just">
                        <a:spcAft>
                          <a:spcPts val="0"/>
                        </a:spcAft>
                      </a:pPr>
                      <a:r>
                        <a:rPr lang="en-GB" sz="800">
                          <a:effectLst/>
                        </a:rPr>
                        <a:t>Established Firm</a:t>
                      </a:r>
                      <a:endParaRPr lang="en-US" sz="800">
                        <a:effectLst/>
                        <a:latin typeface="Calibri"/>
                        <a:ea typeface="Calibri"/>
                        <a:cs typeface="Times New Roman"/>
                      </a:endParaRPr>
                    </a:p>
                  </a:txBody>
                  <a:tcPr marL="44193" marR="44193" marT="0" marB="0"/>
                </a:tc>
              </a:tr>
              <a:tr h="460565">
                <a:tc>
                  <a:txBody>
                    <a:bodyPr/>
                    <a:lstStyle/>
                    <a:p>
                      <a:pPr algn="just">
                        <a:spcAft>
                          <a:spcPts val="0"/>
                        </a:spcAft>
                      </a:pPr>
                      <a:r>
                        <a:rPr lang="en-GB" sz="800" dirty="0">
                          <a:effectLst/>
                        </a:rPr>
                        <a:t>9. Osaka-FU, Japan</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Ono Pharmaceutical Co., Ltd.</a:t>
                      </a:r>
                      <a:endParaRPr lang="en-US" sz="800" dirty="0">
                        <a:effectLst/>
                      </a:endParaRPr>
                    </a:p>
                    <a:p>
                      <a:pPr algn="just">
                        <a:spcAft>
                          <a:spcPts val="0"/>
                        </a:spcAft>
                      </a:pPr>
                      <a:r>
                        <a:rPr lang="en-GB" sz="800" dirty="0">
                          <a:effectLst/>
                        </a:rPr>
                        <a:t>Sumitomo Electric Industries, Ltd.</a:t>
                      </a:r>
                      <a:endParaRPr lang="en-US" sz="800" dirty="0">
                        <a:effectLst/>
                      </a:endParaRPr>
                    </a:p>
                    <a:p>
                      <a:pPr algn="just">
                        <a:spcAft>
                          <a:spcPts val="0"/>
                        </a:spcAft>
                      </a:pPr>
                      <a:r>
                        <a:rPr lang="en-GB" sz="800" dirty="0">
                          <a:effectLst/>
                        </a:rPr>
                        <a:t>Suntory Limited</a:t>
                      </a:r>
                      <a:endParaRPr lang="en-US" sz="800" dirty="0">
                        <a:effectLst/>
                      </a:endParaRPr>
                    </a:p>
                    <a:p>
                      <a:pPr algn="just">
                        <a:spcAft>
                          <a:spcPts val="0"/>
                        </a:spcAft>
                      </a:pPr>
                      <a:r>
                        <a:rPr lang="en-GB" sz="800" dirty="0">
                          <a:effectLst/>
                        </a:rPr>
                        <a:t>Takeda Chemical Industries, Ltd.</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Established Pharmaceutical Firm</a:t>
                      </a:r>
                      <a:endParaRPr lang="en-US" sz="800" dirty="0">
                        <a:effectLst/>
                      </a:endParaRPr>
                    </a:p>
                    <a:p>
                      <a:pPr algn="just">
                        <a:spcAft>
                          <a:spcPts val="0"/>
                        </a:spcAft>
                      </a:pPr>
                      <a:r>
                        <a:rPr lang="en-GB" sz="800" dirty="0">
                          <a:effectLst/>
                        </a:rPr>
                        <a:t>Established Firm</a:t>
                      </a:r>
                      <a:endParaRPr lang="en-US" sz="800" dirty="0">
                        <a:effectLst/>
                      </a:endParaRPr>
                    </a:p>
                    <a:p>
                      <a:pPr algn="just">
                        <a:spcAft>
                          <a:spcPts val="0"/>
                        </a:spcAft>
                      </a:pPr>
                      <a:r>
                        <a:rPr lang="en-GB" sz="800" dirty="0">
                          <a:effectLst/>
                        </a:rPr>
                        <a:t>Established Firm</a:t>
                      </a:r>
                      <a:endParaRPr lang="en-US" sz="800" dirty="0">
                        <a:effectLst/>
                      </a:endParaRPr>
                    </a:p>
                    <a:p>
                      <a:pPr algn="just">
                        <a:spcAft>
                          <a:spcPts val="0"/>
                        </a:spcAft>
                      </a:pPr>
                      <a:r>
                        <a:rPr lang="en-GB" sz="800" dirty="0">
                          <a:effectLst/>
                        </a:rPr>
                        <a:t>Established Firm</a:t>
                      </a:r>
                      <a:endParaRPr lang="en-US" sz="800" dirty="0">
                        <a:effectLst/>
                        <a:latin typeface="Calibri"/>
                        <a:ea typeface="Calibri"/>
                        <a:cs typeface="Times New Roman"/>
                      </a:endParaRPr>
                    </a:p>
                  </a:txBody>
                  <a:tcPr marL="44193" marR="44193" marT="0" marB="0"/>
                </a:tc>
              </a:tr>
              <a:tr h="345423">
                <a:tc>
                  <a:txBody>
                    <a:bodyPr/>
                    <a:lstStyle/>
                    <a:p>
                      <a:pPr algn="just">
                        <a:spcAft>
                          <a:spcPts val="0"/>
                        </a:spcAft>
                      </a:pPr>
                      <a:r>
                        <a:rPr lang="en-GB" sz="800">
                          <a:effectLst/>
                        </a:rPr>
                        <a:t>10. Pennsylvania, US</a:t>
                      </a:r>
                      <a:endParaRPr lang="en-US" sz="800">
                        <a:effectLst/>
                        <a:latin typeface="Calibri"/>
                        <a:ea typeface="Calibri"/>
                        <a:cs typeface="Times New Roman"/>
                      </a:endParaRPr>
                    </a:p>
                  </a:txBody>
                  <a:tcPr marL="44193" marR="44193" marT="0" marB="0"/>
                </a:tc>
                <a:tc>
                  <a:txBody>
                    <a:bodyPr/>
                    <a:lstStyle/>
                    <a:p>
                      <a:pPr algn="just">
                        <a:spcAft>
                          <a:spcPts val="0"/>
                        </a:spcAft>
                      </a:pPr>
                      <a:r>
                        <a:rPr lang="en-GB" sz="800">
                          <a:effectLst/>
                        </a:rPr>
                        <a:t>BAYER AG</a:t>
                      </a:r>
                      <a:endParaRPr lang="en-US" sz="800">
                        <a:effectLst/>
                      </a:endParaRPr>
                    </a:p>
                    <a:p>
                      <a:pPr algn="just">
                        <a:spcAft>
                          <a:spcPts val="0"/>
                        </a:spcAft>
                      </a:pPr>
                      <a:r>
                        <a:rPr lang="en-GB" sz="800">
                          <a:effectLst/>
                        </a:rPr>
                        <a:t>Smithkline Beecham</a:t>
                      </a:r>
                      <a:endParaRPr lang="en-US" sz="800">
                        <a:effectLst/>
                      </a:endParaRPr>
                    </a:p>
                    <a:p>
                      <a:pPr algn="just">
                        <a:spcAft>
                          <a:spcPts val="0"/>
                        </a:spcAft>
                      </a:pPr>
                      <a:r>
                        <a:rPr lang="en-GB" sz="800">
                          <a:effectLst/>
                        </a:rPr>
                        <a:t>University of Pennsylvania</a:t>
                      </a:r>
                      <a:endParaRPr lang="en-US" sz="800">
                        <a:effectLst/>
                        <a:latin typeface="Calibri"/>
                        <a:ea typeface="Calibri"/>
                        <a:cs typeface="Times New Roman"/>
                      </a:endParaRPr>
                    </a:p>
                  </a:txBody>
                  <a:tcPr marL="44193" marR="44193" marT="0" marB="0"/>
                </a:tc>
                <a:tc>
                  <a:txBody>
                    <a:bodyPr/>
                    <a:lstStyle/>
                    <a:p>
                      <a:pPr algn="just">
                        <a:spcAft>
                          <a:spcPts val="0"/>
                        </a:spcAft>
                      </a:pPr>
                      <a:r>
                        <a:rPr lang="en-GB" sz="800" dirty="0">
                          <a:effectLst/>
                        </a:rPr>
                        <a:t>Established Firm</a:t>
                      </a:r>
                      <a:endParaRPr lang="en-US" sz="800" dirty="0">
                        <a:effectLst/>
                      </a:endParaRPr>
                    </a:p>
                    <a:p>
                      <a:pPr algn="just">
                        <a:spcAft>
                          <a:spcPts val="0"/>
                        </a:spcAft>
                      </a:pPr>
                      <a:r>
                        <a:rPr lang="en-GB" sz="800" dirty="0">
                          <a:effectLst/>
                        </a:rPr>
                        <a:t>Established Pharmaceutical Firm</a:t>
                      </a:r>
                      <a:endParaRPr lang="en-US" sz="800" dirty="0">
                        <a:effectLst/>
                      </a:endParaRPr>
                    </a:p>
                    <a:p>
                      <a:pPr algn="just">
                        <a:spcAft>
                          <a:spcPts val="0"/>
                        </a:spcAft>
                      </a:pPr>
                      <a:r>
                        <a:rPr lang="en-GB" sz="800" dirty="0">
                          <a:effectLst/>
                        </a:rPr>
                        <a:t>University</a:t>
                      </a:r>
                      <a:endParaRPr lang="en-US" sz="800" dirty="0">
                        <a:effectLst/>
                        <a:latin typeface="Calibri"/>
                        <a:ea typeface="Calibri"/>
                        <a:cs typeface="Times New Roman"/>
                      </a:endParaRPr>
                    </a:p>
                  </a:txBody>
                  <a:tcPr marL="44193" marR="44193" marT="0" marB="0"/>
                </a:tc>
              </a:tr>
              <a:tr h="115141">
                <a:tc>
                  <a:txBody>
                    <a:bodyPr/>
                    <a:lstStyle/>
                    <a:p>
                      <a:pPr algn="just">
                        <a:spcAft>
                          <a:spcPts val="0"/>
                        </a:spcAft>
                      </a:pPr>
                      <a:r>
                        <a:rPr lang="en-GB" sz="800">
                          <a:effectLst/>
                        </a:rPr>
                        <a:t>11. Denmark</a:t>
                      </a:r>
                      <a:endParaRPr lang="en-US" sz="800">
                        <a:effectLst/>
                        <a:latin typeface="Calibri"/>
                        <a:ea typeface="Calibri"/>
                        <a:cs typeface="Times New Roman"/>
                      </a:endParaRPr>
                    </a:p>
                  </a:txBody>
                  <a:tcPr marL="44193" marR="44193" marT="0" marB="0"/>
                </a:tc>
                <a:tc>
                  <a:txBody>
                    <a:bodyPr/>
                    <a:lstStyle/>
                    <a:p>
                      <a:pPr algn="just">
                        <a:spcAft>
                          <a:spcPts val="0"/>
                        </a:spcAft>
                      </a:pPr>
                      <a:r>
                        <a:rPr lang="en-GB" sz="800">
                          <a:effectLst/>
                        </a:rPr>
                        <a:t>Novo Group</a:t>
                      </a:r>
                      <a:endParaRPr lang="en-US" sz="800">
                        <a:effectLst/>
                        <a:latin typeface="Calibri"/>
                        <a:ea typeface="Calibri"/>
                        <a:cs typeface="Times New Roman"/>
                      </a:endParaRPr>
                    </a:p>
                  </a:txBody>
                  <a:tcPr marL="44193" marR="44193" marT="0" marB="0"/>
                </a:tc>
                <a:tc>
                  <a:txBody>
                    <a:bodyPr/>
                    <a:lstStyle/>
                    <a:p>
                      <a:pPr algn="just">
                        <a:spcAft>
                          <a:spcPts val="0"/>
                        </a:spcAft>
                      </a:pPr>
                      <a:r>
                        <a:rPr lang="en-GB" sz="800">
                          <a:effectLst/>
                        </a:rPr>
                        <a:t>Established Pharmaceutical Firm</a:t>
                      </a:r>
                      <a:endParaRPr lang="en-US" sz="800">
                        <a:effectLst/>
                        <a:latin typeface="Calibri"/>
                        <a:ea typeface="Calibri"/>
                        <a:cs typeface="Times New Roman"/>
                      </a:endParaRPr>
                    </a:p>
                  </a:txBody>
                  <a:tcPr marL="44193" marR="44193" marT="0" marB="0"/>
                </a:tc>
              </a:tr>
              <a:tr h="454820">
                <a:tc>
                  <a:txBody>
                    <a:bodyPr/>
                    <a:lstStyle/>
                    <a:p>
                      <a:pPr algn="just">
                        <a:spcAft>
                          <a:spcPts val="0"/>
                        </a:spcAft>
                      </a:pPr>
                      <a:r>
                        <a:rPr lang="en-GB" sz="800" dirty="0">
                          <a:effectLst/>
                        </a:rPr>
                        <a:t>12. Inner London, UK</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Cancer Research Campaign Technology Limited</a:t>
                      </a:r>
                      <a:endParaRPr lang="en-US" sz="800" dirty="0">
                        <a:effectLst/>
                      </a:endParaRPr>
                    </a:p>
                    <a:p>
                      <a:pPr algn="just">
                        <a:spcAft>
                          <a:spcPts val="0"/>
                        </a:spcAft>
                      </a:pPr>
                      <a:r>
                        <a:rPr lang="en-GB" sz="800" dirty="0">
                          <a:effectLst/>
                        </a:rPr>
                        <a:t>Medical Research Council</a:t>
                      </a:r>
                      <a:endParaRPr lang="en-US" sz="800" dirty="0">
                        <a:effectLst/>
                      </a:endParaRPr>
                    </a:p>
                    <a:p>
                      <a:pPr algn="just">
                        <a:spcAft>
                          <a:spcPts val="0"/>
                        </a:spcAft>
                      </a:pPr>
                      <a:r>
                        <a:rPr lang="en-GB" sz="800" dirty="0">
                          <a:effectLst/>
                        </a:rPr>
                        <a:t>Unilever</a:t>
                      </a:r>
                      <a:endParaRPr lang="en-US" sz="800" dirty="0">
                        <a:effectLst/>
                      </a:endParaRPr>
                    </a:p>
                    <a:p>
                      <a:pPr algn="just">
                        <a:spcAft>
                          <a:spcPts val="0"/>
                        </a:spcAft>
                      </a:pPr>
                      <a:r>
                        <a:rPr lang="en-GB" sz="800" dirty="0">
                          <a:effectLst/>
                        </a:rPr>
                        <a:t>Zeneca</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dirty="0">
                          <a:effectLst/>
                        </a:rPr>
                        <a:t>Other Firm</a:t>
                      </a:r>
                      <a:endParaRPr lang="en-US" sz="800" dirty="0">
                        <a:effectLst/>
                      </a:endParaRPr>
                    </a:p>
                    <a:p>
                      <a:pPr algn="just">
                        <a:spcAft>
                          <a:spcPts val="0"/>
                        </a:spcAft>
                      </a:pPr>
                      <a:r>
                        <a:rPr lang="en-GB" sz="800" dirty="0">
                          <a:effectLst/>
                        </a:rPr>
                        <a:t> </a:t>
                      </a:r>
                      <a:r>
                        <a:rPr lang="en-GB" sz="800" dirty="0" smtClean="0">
                          <a:effectLst/>
                        </a:rPr>
                        <a:t>Research </a:t>
                      </a:r>
                      <a:r>
                        <a:rPr lang="en-GB" sz="800" dirty="0" err="1">
                          <a:effectLst/>
                        </a:rPr>
                        <a:t>Center</a:t>
                      </a:r>
                      <a:endParaRPr lang="en-US" sz="800" dirty="0">
                        <a:effectLst/>
                      </a:endParaRPr>
                    </a:p>
                    <a:p>
                      <a:pPr algn="just">
                        <a:spcAft>
                          <a:spcPts val="0"/>
                        </a:spcAft>
                      </a:pPr>
                      <a:r>
                        <a:rPr lang="en-GB" sz="800" dirty="0">
                          <a:effectLst/>
                        </a:rPr>
                        <a:t>Established Firm</a:t>
                      </a:r>
                      <a:endParaRPr lang="en-US" sz="800" dirty="0">
                        <a:effectLst/>
                      </a:endParaRPr>
                    </a:p>
                    <a:p>
                      <a:pPr algn="just">
                        <a:spcAft>
                          <a:spcPts val="0"/>
                        </a:spcAft>
                      </a:pPr>
                      <a:r>
                        <a:rPr lang="en-GB" sz="800" dirty="0">
                          <a:effectLst/>
                        </a:rPr>
                        <a:t>Established Pharmaceutical Firm</a:t>
                      </a:r>
                      <a:endParaRPr lang="en-US" sz="800" dirty="0">
                        <a:effectLst/>
                        <a:latin typeface="Calibri"/>
                        <a:ea typeface="Calibri"/>
                        <a:cs typeface="Times New Roman"/>
                      </a:endParaRPr>
                    </a:p>
                  </a:txBody>
                  <a:tcPr marL="44193" marR="44193" marT="0" marB="0"/>
                </a:tc>
              </a:tr>
              <a:tr h="115141">
                <a:tc>
                  <a:txBody>
                    <a:bodyPr/>
                    <a:lstStyle/>
                    <a:p>
                      <a:pPr algn="just">
                        <a:spcAft>
                          <a:spcPts val="0"/>
                        </a:spcAft>
                      </a:pPr>
                      <a:r>
                        <a:rPr lang="en-GB" sz="800" dirty="0">
                          <a:effectLst/>
                        </a:rPr>
                        <a:t>13. Illinois, US</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Abbott Laboratories</a:t>
                      </a:r>
                      <a:endParaRPr lang="en-US" sz="800">
                        <a:effectLst/>
                        <a:latin typeface="Calibri"/>
                        <a:ea typeface="Calibri"/>
                        <a:cs typeface="Times New Roman"/>
                      </a:endParaRPr>
                    </a:p>
                  </a:txBody>
                  <a:tcPr marL="44193" marR="44193" marT="0" marB="0"/>
                </a:tc>
                <a:tc>
                  <a:txBody>
                    <a:bodyPr/>
                    <a:lstStyle/>
                    <a:p>
                      <a:pPr algn="just">
                        <a:spcAft>
                          <a:spcPts val="0"/>
                        </a:spcAft>
                      </a:pPr>
                      <a:r>
                        <a:rPr lang="en-GB" sz="800" dirty="0">
                          <a:effectLst/>
                        </a:rPr>
                        <a:t>Established Pharmaceutical Firm</a:t>
                      </a:r>
                      <a:endParaRPr lang="en-US" sz="800" dirty="0">
                        <a:effectLst/>
                        <a:latin typeface="Calibri"/>
                        <a:ea typeface="Calibri"/>
                        <a:cs typeface="Times New Roman"/>
                      </a:endParaRPr>
                    </a:p>
                  </a:txBody>
                  <a:tcPr marL="44193" marR="44193" marT="0" marB="0"/>
                </a:tc>
              </a:tr>
              <a:tr h="115141">
                <a:tc>
                  <a:txBody>
                    <a:bodyPr/>
                    <a:lstStyle/>
                    <a:p>
                      <a:pPr algn="just">
                        <a:spcAft>
                          <a:spcPts val="0"/>
                        </a:spcAft>
                      </a:pPr>
                      <a:r>
                        <a:rPr lang="en-GB" sz="800" dirty="0">
                          <a:effectLst/>
                        </a:rPr>
                        <a:t>14. Karlsruhe, Germany</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en-GB" sz="800">
                          <a:effectLst/>
                        </a:rPr>
                        <a:t>Roche Diagnostics</a:t>
                      </a:r>
                      <a:endParaRPr lang="en-US" sz="800">
                        <a:effectLst/>
                        <a:latin typeface="Calibri"/>
                        <a:ea typeface="Calibri"/>
                        <a:cs typeface="Times New Roman"/>
                      </a:endParaRPr>
                    </a:p>
                  </a:txBody>
                  <a:tcPr marL="44193" marR="44193" marT="0" marB="0"/>
                </a:tc>
                <a:tc>
                  <a:txBody>
                    <a:bodyPr/>
                    <a:lstStyle/>
                    <a:p>
                      <a:pPr algn="just">
                        <a:spcAft>
                          <a:spcPts val="0"/>
                        </a:spcAft>
                      </a:pPr>
                      <a:r>
                        <a:rPr lang="en-GB" sz="800">
                          <a:effectLst/>
                        </a:rPr>
                        <a:t>Established Pharmaceutical Firm</a:t>
                      </a:r>
                      <a:endParaRPr lang="en-US" sz="800">
                        <a:effectLst/>
                        <a:latin typeface="Calibri"/>
                        <a:ea typeface="Calibri"/>
                        <a:cs typeface="Times New Roman"/>
                      </a:endParaRPr>
                    </a:p>
                  </a:txBody>
                  <a:tcPr marL="44193" marR="44193" marT="0" marB="0"/>
                </a:tc>
              </a:tr>
              <a:tr h="230283">
                <a:tc>
                  <a:txBody>
                    <a:bodyPr/>
                    <a:lstStyle/>
                    <a:p>
                      <a:pPr algn="just">
                        <a:spcAft>
                          <a:spcPts val="0"/>
                        </a:spcAft>
                      </a:pPr>
                      <a:r>
                        <a:rPr lang="en-GB" sz="800" dirty="0">
                          <a:effectLst/>
                        </a:rPr>
                        <a:t>15. </a:t>
                      </a:r>
                      <a:r>
                        <a:rPr lang="en-GB" sz="800" dirty="0" err="1">
                          <a:effectLst/>
                        </a:rPr>
                        <a:t>Nordwestschweiz</a:t>
                      </a:r>
                      <a:r>
                        <a:rPr lang="en-GB" sz="800" dirty="0">
                          <a:effectLst/>
                        </a:rPr>
                        <a:t>, Switzerland</a:t>
                      </a:r>
                      <a:endParaRPr lang="en-US" sz="800" dirty="0">
                        <a:effectLst/>
                        <a:latin typeface="Calibri"/>
                        <a:ea typeface="Calibri"/>
                        <a:cs typeface="Times New Roman"/>
                      </a:endParaRPr>
                    </a:p>
                  </a:txBody>
                  <a:tcPr marL="44193" marR="44193" marT="0" marB="0"/>
                </a:tc>
                <a:tc>
                  <a:txBody>
                    <a:bodyPr/>
                    <a:lstStyle/>
                    <a:p>
                      <a:pPr algn="just">
                        <a:spcAft>
                          <a:spcPts val="0"/>
                        </a:spcAft>
                      </a:pPr>
                      <a:r>
                        <a:rPr lang="de-DE" sz="800">
                          <a:effectLst/>
                        </a:rPr>
                        <a:t>F. Hoffmann-La Roche AG</a:t>
                      </a:r>
                      <a:endParaRPr lang="en-US" sz="800">
                        <a:effectLst/>
                      </a:endParaRPr>
                    </a:p>
                    <a:p>
                      <a:pPr algn="just">
                        <a:spcAft>
                          <a:spcPts val="0"/>
                        </a:spcAft>
                      </a:pPr>
                      <a:r>
                        <a:rPr lang="de-DE" sz="800">
                          <a:effectLst/>
                        </a:rPr>
                        <a:t>Novartis</a:t>
                      </a:r>
                      <a:endParaRPr lang="en-US" sz="800">
                        <a:effectLst/>
                        <a:latin typeface="Calibri"/>
                        <a:ea typeface="Calibri"/>
                        <a:cs typeface="Times New Roman"/>
                      </a:endParaRPr>
                    </a:p>
                  </a:txBody>
                  <a:tcPr marL="44193" marR="44193" marT="0" marB="0"/>
                </a:tc>
                <a:tc>
                  <a:txBody>
                    <a:bodyPr/>
                    <a:lstStyle/>
                    <a:p>
                      <a:pPr algn="just">
                        <a:spcAft>
                          <a:spcPts val="0"/>
                        </a:spcAft>
                      </a:pPr>
                      <a:r>
                        <a:rPr lang="en-GB" sz="800" dirty="0">
                          <a:effectLst/>
                        </a:rPr>
                        <a:t>Established Pharmaceutical Firm</a:t>
                      </a:r>
                      <a:endParaRPr lang="en-US" sz="800" dirty="0">
                        <a:effectLst/>
                      </a:endParaRPr>
                    </a:p>
                    <a:p>
                      <a:pPr algn="just">
                        <a:spcAft>
                          <a:spcPts val="0"/>
                        </a:spcAft>
                      </a:pPr>
                      <a:r>
                        <a:rPr lang="en-GB" sz="800" dirty="0">
                          <a:effectLst/>
                        </a:rPr>
                        <a:t>Established Pharmaceutical Firm</a:t>
                      </a:r>
                      <a:endParaRPr lang="en-US" sz="800" dirty="0">
                        <a:effectLst/>
                        <a:latin typeface="Calibri"/>
                        <a:ea typeface="Calibri"/>
                        <a:cs typeface="Times New Roman"/>
                      </a:endParaRPr>
                    </a:p>
                  </a:txBody>
                  <a:tcPr marL="44193" marR="44193" marT="0" marB="0"/>
                </a:tc>
              </a:tr>
            </a:tbl>
          </a:graphicData>
        </a:graphic>
      </p:graphicFrame>
    </p:spTree>
    <p:extLst>
      <p:ext uri="{BB962C8B-B14F-4D97-AF65-F5344CB8AC3E}">
        <p14:creationId xmlns:p14="http://schemas.microsoft.com/office/powerpoint/2010/main" val="148442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What differentiates leading regions?</a:t>
            </a:r>
            <a:endParaRPr lang="en-US" sz="3200" dirty="0"/>
          </a:p>
        </p:txBody>
      </p:sp>
      <p:sp>
        <p:nvSpPr>
          <p:cNvPr id="3" name="Content Placeholder 2"/>
          <p:cNvSpPr>
            <a:spLocks noGrp="1"/>
          </p:cNvSpPr>
          <p:nvPr>
            <p:ph idx="1"/>
          </p:nvPr>
        </p:nvSpPr>
        <p:spPr/>
        <p:txBody>
          <a:bodyPr/>
          <a:lstStyle/>
          <a:p>
            <a:pPr marL="0" indent="0" algn="ctr">
              <a:buNone/>
            </a:pPr>
            <a:r>
              <a:rPr lang="en-US" sz="2000" dirty="0" smtClean="0">
                <a:solidFill>
                  <a:schemeClr val="tx2"/>
                </a:solidFill>
              </a:rPr>
              <a:t>Correlation table </a:t>
            </a:r>
            <a:r>
              <a:rPr lang="en-US" sz="2000" dirty="0">
                <a:solidFill>
                  <a:schemeClr val="tx2"/>
                </a:solidFill>
              </a:rPr>
              <a:t>(period 1992-97, panel</a:t>
            </a:r>
            <a:r>
              <a:rPr lang="en-US" sz="2000" dirty="0" smtClean="0">
                <a:solidFill>
                  <a:schemeClr val="tx2"/>
                </a:solidFill>
              </a:rPr>
              <a:t>)</a:t>
            </a:r>
            <a:endParaRPr lang="en-US" sz="200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31624474"/>
              </p:ext>
            </p:extLst>
          </p:nvPr>
        </p:nvGraphicFramePr>
        <p:xfrm>
          <a:off x="323528" y="1844825"/>
          <a:ext cx="8334374" cy="2844843"/>
        </p:xfrm>
        <a:graphic>
          <a:graphicData uri="http://schemas.openxmlformats.org/drawingml/2006/table">
            <a:tbl>
              <a:tblPr firstRow="1" firstCol="1" bandRow="1">
                <a:tableStyleId>{5C22544A-7EE6-4342-B048-85BDC9FD1C3A}</a:tableStyleId>
              </a:tblPr>
              <a:tblGrid>
                <a:gridCol w="405936"/>
                <a:gridCol w="2978440"/>
                <a:gridCol w="687670"/>
                <a:gridCol w="608904"/>
                <a:gridCol w="608904"/>
                <a:gridCol w="608904"/>
                <a:gridCol w="608904"/>
                <a:gridCol w="608904"/>
                <a:gridCol w="608904"/>
                <a:gridCol w="608904"/>
              </a:tblGrid>
              <a:tr h="436995">
                <a:tc>
                  <a:txBody>
                    <a:bodyPr/>
                    <a:lstStyle/>
                    <a:p>
                      <a:pPr algn="ctr" fontAlgn="b"/>
                      <a:endParaRPr lang="en-US" sz="1400" b="0" i="0" u="none" strike="noStrike" dirty="0">
                        <a:solidFill>
                          <a:srgbClr val="000000"/>
                        </a:solidFill>
                        <a:effectLst/>
                        <a:latin typeface="Calibri"/>
                      </a:endParaRPr>
                    </a:p>
                  </a:txBody>
                  <a:tcPr marL="7611" marR="7611" marT="7611" marB="0" anchor="b"/>
                </a:tc>
                <a:tc>
                  <a:txBody>
                    <a:bodyPr/>
                    <a:lstStyle/>
                    <a:p>
                      <a:pPr algn="ctr" fontAlgn="b"/>
                      <a:endParaRPr lang="en-US" sz="1400" b="0" i="0" u="none" strike="noStrike" dirty="0">
                        <a:solidFill>
                          <a:srgbClr val="000000"/>
                        </a:solidFill>
                        <a:effectLst/>
                        <a:latin typeface="Calibri"/>
                      </a:endParaRPr>
                    </a:p>
                  </a:txBody>
                  <a:tcPr marL="7611" marR="7611" marT="7611"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a:endParaRPr>
                    </a:p>
                  </a:txBody>
                  <a:tcPr marL="7611" marR="7611" marT="7611"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a:endParaRPr>
                    </a:p>
                  </a:txBody>
                  <a:tcPr marL="7611" marR="7611" marT="7611"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a:endParaRPr>
                    </a:p>
                  </a:txBody>
                  <a:tcPr marL="7611" marR="7611" marT="7611"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a:endParaRPr>
                    </a:p>
                  </a:txBody>
                  <a:tcPr marL="7611" marR="7611" marT="7611"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a:endParaRPr>
                    </a:p>
                  </a:txBody>
                  <a:tcPr marL="7611" marR="7611" marT="7611"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Calibri"/>
                      </a:endParaRPr>
                    </a:p>
                  </a:txBody>
                  <a:tcPr marL="7611" marR="7611" marT="7611"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a:endParaRPr>
                    </a:p>
                  </a:txBody>
                  <a:tcPr marL="7611" marR="7611" marT="7611"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Calibri"/>
                      </a:endParaRPr>
                    </a:p>
                  </a:txBody>
                  <a:tcPr marL="7611" marR="7611" marT="7611" marB="0" anchor="b"/>
                </a:tc>
              </a:tr>
              <a:tr h="182671">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7611" marR="7611" marT="7611" marB="0" anchor="b"/>
                </a:tc>
                <a:tc>
                  <a:txBody>
                    <a:bodyPr/>
                    <a:lstStyle/>
                    <a:p>
                      <a:pPr algn="l" fontAlgn="b"/>
                      <a:r>
                        <a:rPr lang="en-US" sz="1400" b="1" u="none" strike="noStrike" dirty="0" smtClean="0">
                          <a:solidFill>
                            <a:schemeClr val="bg1"/>
                          </a:solidFill>
                          <a:effectLst/>
                        </a:rPr>
                        <a:t> Top15 region in</a:t>
                      </a:r>
                      <a:r>
                        <a:rPr lang="en-US" sz="1400" b="1" u="none" strike="noStrike" baseline="0" dirty="0" smtClean="0">
                          <a:solidFill>
                            <a:schemeClr val="bg1"/>
                          </a:solidFill>
                          <a:effectLst/>
                        </a:rPr>
                        <a:t> 19</a:t>
                      </a:r>
                      <a:r>
                        <a:rPr lang="en-US" sz="1400" b="1" u="none" strike="noStrike" dirty="0" smtClean="0">
                          <a:solidFill>
                            <a:schemeClr val="bg1"/>
                          </a:solidFill>
                          <a:effectLst/>
                        </a:rPr>
                        <a:t>92-97(per year)</a:t>
                      </a:r>
                      <a:endParaRPr lang="en-US" sz="1400" b="1" i="0" u="none" strike="noStrike" dirty="0">
                        <a:solidFill>
                          <a:schemeClr val="bg1"/>
                        </a:solidFill>
                        <a:effectLst/>
                        <a:latin typeface="Calibri"/>
                      </a:endParaRPr>
                    </a:p>
                  </a:txBody>
                  <a:tcPr marL="7611" marR="7611" marT="7611" marB="0" anchor="b">
                    <a:solidFill>
                      <a:srgbClr val="1D8DB0"/>
                    </a:solid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r>
              <a:tr h="182671">
                <a:tc>
                  <a:txBody>
                    <a:bodyPr/>
                    <a:lstStyle/>
                    <a:p>
                      <a:pPr algn="ctr" fontAlgn="b"/>
                      <a:r>
                        <a:rPr lang="en-US" sz="1400" u="none" strike="noStrike">
                          <a:effectLst/>
                        </a:rPr>
                        <a:t>2</a:t>
                      </a:r>
                      <a:endParaRPr lang="en-US" sz="1400" b="0" i="0" u="none" strike="noStrike">
                        <a:solidFill>
                          <a:srgbClr val="000000"/>
                        </a:solidFill>
                        <a:effectLst/>
                        <a:latin typeface="Calibri"/>
                      </a:endParaRPr>
                    </a:p>
                  </a:txBody>
                  <a:tcPr marL="7611" marR="7611" marT="7611" marB="0" anchor="b"/>
                </a:tc>
                <a:tc>
                  <a:txBody>
                    <a:bodyPr/>
                    <a:lstStyle/>
                    <a:p>
                      <a:pPr algn="l" fontAlgn="b"/>
                      <a:r>
                        <a:rPr lang="en-US" sz="1400" b="1" u="none" strike="noStrike" dirty="0" smtClean="0">
                          <a:solidFill>
                            <a:schemeClr val="bg1"/>
                          </a:solidFill>
                          <a:effectLst/>
                        </a:rPr>
                        <a:t> Science-intensity </a:t>
                      </a:r>
                      <a:r>
                        <a:rPr lang="en-US" sz="1400" b="1" u="none" strike="noStrike" dirty="0">
                          <a:solidFill>
                            <a:schemeClr val="bg1"/>
                          </a:solidFill>
                          <a:effectLst/>
                        </a:rPr>
                        <a:t>of the region</a:t>
                      </a:r>
                      <a:endParaRPr lang="en-US" sz="1400" b="1" i="0" u="none" strike="noStrike" dirty="0">
                        <a:solidFill>
                          <a:schemeClr val="bg1"/>
                        </a:solidFill>
                        <a:effectLst/>
                        <a:latin typeface="Calibri"/>
                      </a:endParaRPr>
                    </a:p>
                  </a:txBody>
                  <a:tcPr marL="7611" marR="7611" marT="7611" marB="0" anchor="b">
                    <a:solidFill>
                      <a:srgbClr val="1D8DB0"/>
                    </a:solidFill>
                  </a:tcPr>
                </a:tc>
                <a:tc>
                  <a:txBody>
                    <a:bodyPr/>
                    <a:lstStyle/>
                    <a:p>
                      <a:pPr algn="ctr" fontAlgn="b"/>
                      <a:r>
                        <a:rPr lang="en-US" sz="1200" u="none" strike="noStrike">
                          <a:effectLst/>
                        </a:rPr>
                        <a:t>0.2531</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r>
              <a:tr h="182671">
                <a:tc>
                  <a:txBody>
                    <a:bodyPr/>
                    <a:lstStyle/>
                    <a:p>
                      <a:pPr algn="ctr" fontAlgn="b"/>
                      <a:r>
                        <a:rPr lang="en-US" sz="1400" u="none" strike="noStrike">
                          <a:effectLst/>
                        </a:rPr>
                        <a:t>3</a:t>
                      </a:r>
                      <a:endParaRPr lang="en-US" sz="1400" b="0" i="0" u="none" strike="noStrike">
                        <a:solidFill>
                          <a:srgbClr val="000000"/>
                        </a:solidFill>
                        <a:effectLst/>
                        <a:latin typeface="Calibri"/>
                      </a:endParaRPr>
                    </a:p>
                  </a:txBody>
                  <a:tcPr marL="7611" marR="7611" marT="7611" marB="0" anchor="b"/>
                </a:tc>
                <a:tc>
                  <a:txBody>
                    <a:bodyPr/>
                    <a:lstStyle/>
                    <a:p>
                      <a:pPr algn="l" fontAlgn="b"/>
                      <a:r>
                        <a:rPr lang="en-US" sz="1400" b="1" u="none" strike="noStrike" dirty="0" smtClean="0">
                          <a:solidFill>
                            <a:schemeClr val="bg1"/>
                          </a:solidFill>
                          <a:effectLst/>
                        </a:rPr>
                        <a:t> Number </a:t>
                      </a:r>
                      <a:r>
                        <a:rPr lang="en-US" sz="1400" b="1" u="none" strike="noStrike" dirty="0">
                          <a:solidFill>
                            <a:schemeClr val="bg1"/>
                          </a:solidFill>
                          <a:effectLst/>
                        </a:rPr>
                        <a:t>of firms</a:t>
                      </a:r>
                      <a:endParaRPr lang="en-US" sz="1400" b="1" i="0" u="none" strike="noStrike" dirty="0">
                        <a:solidFill>
                          <a:schemeClr val="bg1"/>
                        </a:solidFill>
                        <a:effectLst/>
                        <a:latin typeface="Calibri"/>
                      </a:endParaRPr>
                    </a:p>
                  </a:txBody>
                  <a:tcPr marL="7611" marR="7611" marT="7611" marB="0" anchor="b">
                    <a:solidFill>
                      <a:srgbClr val="1D8DB0"/>
                    </a:solidFill>
                  </a:tcPr>
                </a:tc>
                <a:tc>
                  <a:txBody>
                    <a:bodyPr/>
                    <a:lstStyle/>
                    <a:p>
                      <a:pPr algn="ctr" fontAlgn="b"/>
                      <a:r>
                        <a:rPr lang="en-US" sz="1200" u="none" strike="noStrike" dirty="0">
                          <a:effectLst/>
                        </a:rPr>
                        <a:t>0.7074</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dirty="0">
                          <a:effectLst/>
                        </a:rPr>
                        <a:t>0.1819</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r>
              <a:tr h="182671">
                <a:tc>
                  <a:txBody>
                    <a:bodyPr/>
                    <a:lstStyle/>
                    <a:p>
                      <a:pPr algn="ctr" fontAlgn="b"/>
                      <a:r>
                        <a:rPr lang="en-US" sz="1400" u="none" strike="noStrike">
                          <a:effectLst/>
                        </a:rPr>
                        <a:t>4</a:t>
                      </a:r>
                      <a:endParaRPr lang="en-US" sz="1400" b="0" i="0" u="none" strike="noStrike">
                        <a:solidFill>
                          <a:srgbClr val="000000"/>
                        </a:solidFill>
                        <a:effectLst/>
                        <a:latin typeface="Calibri"/>
                      </a:endParaRPr>
                    </a:p>
                  </a:txBody>
                  <a:tcPr marL="7611" marR="7611" marT="7611" marB="0" anchor="b"/>
                </a:tc>
                <a:tc>
                  <a:txBody>
                    <a:bodyPr/>
                    <a:lstStyle/>
                    <a:p>
                      <a:pPr algn="l" fontAlgn="b"/>
                      <a:r>
                        <a:rPr lang="en-US" sz="1400" b="1" u="none" strike="noStrike" dirty="0" smtClean="0">
                          <a:solidFill>
                            <a:schemeClr val="bg1"/>
                          </a:solidFill>
                          <a:effectLst/>
                        </a:rPr>
                        <a:t> Company </a:t>
                      </a:r>
                      <a:r>
                        <a:rPr lang="en-US" sz="1400" b="1" u="none" strike="noStrike" dirty="0">
                          <a:solidFill>
                            <a:schemeClr val="bg1"/>
                          </a:solidFill>
                          <a:effectLst/>
                        </a:rPr>
                        <a:t>concentration index</a:t>
                      </a:r>
                      <a:endParaRPr lang="en-US" sz="1400" b="1" i="0" u="none" strike="noStrike" dirty="0">
                        <a:solidFill>
                          <a:schemeClr val="bg1"/>
                        </a:solidFill>
                        <a:effectLst/>
                        <a:latin typeface="Calibri"/>
                      </a:endParaRPr>
                    </a:p>
                  </a:txBody>
                  <a:tcPr marL="7611" marR="7611" marT="7611" marB="0" anchor="b">
                    <a:solidFill>
                      <a:srgbClr val="1D8DB0"/>
                    </a:solidFill>
                  </a:tcPr>
                </a:tc>
                <a:tc>
                  <a:txBody>
                    <a:bodyPr/>
                    <a:lstStyle/>
                    <a:p>
                      <a:pPr algn="ctr" fontAlgn="b"/>
                      <a:r>
                        <a:rPr lang="en-US" sz="1200" u="none" strike="noStrike">
                          <a:effectLst/>
                        </a:rPr>
                        <a:t>-0.3035</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a:effectLst/>
                        </a:rPr>
                        <a:t>-0.1462</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a:effectLst/>
                        </a:rPr>
                        <a:t>-0.4633</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r>
              <a:tr h="182671">
                <a:tc>
                  <a:txBody>
                    <a:bodyPr/>
                    <a:lstStyle/>
                    <a:p>
                      <a:pPr algn="ctr" fontAlgn="b"/>
                      <a:r>
                        <a:rPr lang="en-US" sz="1400" u="none" strike="noStrike">
                          <a:effectLst/>
                        </a:rPr>
                        <a:t>5</a:t>
                      </a:r>
                      <a:endParaRPr lang="en-US" sz="1400" b="0" i="0" u="none" strike="noStrike">
                        <a:solidFill>
                          <a:srgbClr val="000000"/>
                        </a:solidFill>
                        <a:effectLst/>
                        <a:latin typeface="Calibri"/>
                      </a:endParaRPr>
                    </a:p>
                  </a:txBody>
                  <a:tcPr marL="7611" marR="7611" marT="7611" marB="0" anchor="b"/>
                </a:tc>
                <a:tc>
                  <a:txBody>
                    <a:bodyPr/>
                    <a:lstStyle/>
                    <a:p>
                      <a:pPr algn="l" fontAlgn="b"/>
                      <a:r>
                        <a:rPr lang="en-US" sz="1400" b="1" u="none" strike="noStrike" dirty="0" smtClean="0">
                          <a:solidFill>
                            <a:schemeClr val="bg1"/>
                          </a:solidFill>
                          <a:effectLst/>
                        </a:rPr>
                        <a:t> Entrepreneurial </a:t>
                      </a:r>
                      <a:r>
                        <a:rPr lang="en-US" sz="1400" b="1" u="none" strike="noStrike" dirty="0">
                          <a:solidFill>
                            <a:schemeClr val="bg1"/>
                          </a:solidFill>
                          <a:effectLst/>
                        </a:rPr>
                        <a:t>orientation of </a:t>
                      </a:r>
                      <a:endParaRPr lang="en-US" sz="1400" b="1" u="none" strike="noStrike" dirty="0" smtClean="0">
                        <a:solidFill>
                          <a:schemeClr val="bg1"/>
                        </a:solidFill>
                        <a:effectLst/>
                      </a:endParaRPr>
                    </a:p>
                    <a:p>
                      <a:pPr algn="l" fontAlgn="b"/>
                      <a:r>
                        <a:rPr lang="en-US" sz="1400" b="1" u="none" strike="noStrike" dirty="0" smtClean="0">
                          <a:solidFill>
                            <a:schemeClr val="bg1"/>
                          </a:solidFill>
                          <a:effectLst/>
                        </a:rPr>
                        <a:t>    knowledge </a:t>
                      </a:r>
                      <a:r>
                        <a:rPr lang="en-US" sz="1400" b="1" u="none" strike="noStrike" dirty="0">
                          <a:solidFill>
                            <a:schemeClr val="bg1"/>
                          </a:solidFill>
                          <a:effectLst/>
                        </a:rPr>
                        <a:t>institutes</a:t>
                      </a:r>
                      <a:endParaRPr lang="en-US" sz="1400" b="1" i="0" u="none" strike="noStrike" dirty="0">
                        <a:solidFill>
                          <a:schemeClr val="bg1"/>
                        </a:solidFill>
                        <a:effectLst/>
                        <a:latin typeface="Calibri"/>
                      </a:endParaRPr>
                    </a:p>
                  </a:txBody>
                  <a:tcPr marL="7611" marR="7611" marT="7611" marB="0" anchor="b">
                    <a:solidFill>
                      <a:srgbClr val="1D8DB0"/>
                    </a:solidFill>
                  </a:tcPr>
                </a:tc>
                <a:tc>
                  <a:txBody>
                    <a:bodyPr/>
                    <a:lstStyle/>
                    <a:p>
                      <a:pPr algn="ctr" fontAlgn="b"/>
                      <a:r>
                        <a:rPr lang="en-US" sz="1200" u="none" strike="noStrike" dirty="0">
                          <a:effectLst/>
                        </a:rPr>
                        <a:t>0.2956</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dirty="0">
                          <a:effectLst/>
                        </a:rPr>
                        <a:t>0.1102</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a:effectLst/>
                        </a:rPr>
                        <a:t>0.2491</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a:effectLst/>
                        </a:rPr>
                        <a:t>-0.1686</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r>
              <a:tr h="182671">
                <a:tc>
                  <a:txBody>
                    <a:bodyPr/>
                    <a:lstStyle/>
                    <a:p>
                      <a:pPr algn="ctr" fontAlgn="b"/>
                      <a:r>
                        <a:rPr lang="en-US" sz="1400" u="none" strike="noStrike">
                          <a:effectLst/>
                        </a:rPr>
                        <a:t>6</a:t>
                      </a:r>
                      <a:endParaRPr lang="en-US" sz="1400" b="0" i="0" u="none" strike="noStrike">
                        <a:solidFill>
                          <a:srgbClr val="000000"/>
                        </a:solidFill>
                        <a:effectLst/>
                        <a:latin typeface="Calibri"/>
                      </a:endParaRPr>
                    </a:p>
                  </a:txBody>
                  <a:tcPr marL="7611" marR="7611" marT="7611" marB="0" anchor="b"/>
                </a:tc>
                <a:tc>
                  <a:txBody>
                    <a:bodyPr/>
                    <a:lstStyle/>
                    <a:p>
                      <a:pPr algn="l" fontAlgn="b"/>
                      <a:r>
                        <a:rPr lang="en-US" sz="1400" b="1" u="none" strike="noStrike" dirty="0" smtClean="0">
                          <a:solidFill>
                            <a:schemeClr val="bg1"/>
                          </a:solidFill>
                          <a:effectLst/>
                        </a:rPr>
                        <a:t> International </a:t>
                      </a:r>
                      <a:r>
                        <a:rPr lang="en-US" sz="1400" b="1" u="none" strike="noStrike" dirty="0">
                          <a:solidFill>
                            <a:schemeClr val="bg1"/>
                          </a:solidFill>
                          <a:effectLst/>
                        </a:rPr>
                        <a:t>collaboration </a:t>
                      </a:r>
                      <a:r>
                        <a:rPr lang="en-US" sz="1400" b="1" u="none" strike="noStrike" dirty="0" smtClean="0">
                          <a:solidFill>
                            <a:schemeClr val="bg1"/>
                          </a:solidFill>
                          <a:effectLst/>
                        </a:rPr>
                        <a:t>with</a:t>
                      </a:r>
                    </a:p>
                    <a:p>
                      <a:pPr algn="l" fontAlgn="b"/>
                      <a:r>
                        <a:rPr lang="en-US" sz="1400" b="1" u="none" strike="noStrike" dirty="0" smtClean="0">
                          <a:solidFill>
                            <a:schemeClr val="bg1"/>
                          </a:solidFill>
                          <a:effectLst/>
                        </a:rPr>
                        <a:t>   </a:t>
                      </a:r>
                      <a:r>
                        <a:rPr lang="en-US" sz="1400" b="1" u="none" strike="noStrike" dirty="0">
                          <a:solidFill>
                            <a:schemeClr val="bg1"/>
                          </a:solidFill>
                          <a:effectLst/>
                        </a:rPr>
                        <a:t>knowledge institutes</a:t>
                      </a:r>
                      <a:endParaRPr lang="en-US" sz="1400" b="1" i="0" u="none" strike="noStrike" dirty="0">
                        <a:solidFill>
                          <a:schemeClr val="bg1"/>
                        </a:solidFill>
                        <a:effectLst/>
                        <a:latin typeface="Calibri"/>
                      </a:endParaRPr>
                    </a:p>
                  </a:txBody>
                  <a:tcPr marL="7611" marR="7611" marT="7611" marB="0" anchor="b">
                    <a:solidFill>
                      <a:srgbClr val="1D8DB0"/>
                    </a:solidFill>
                  </a:tcPr>
                </a:tc>
                <a:tc>
                  <a:txBody>
                    <a:bodyPr/>
                    <a:lstStyle/>
                    <a:p>
                      <a:pPr algn="ctr" fontAlgn="b"/>
                      <a:r>
                        <a:rPr lang="en-US" sz="1200" u="none" strike="noStrike" dirty="0">
                          <a:effectLst/>
                        </a:rPr>
                        <a:t>0.3804</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a:effectLst/>
                        </a:rPr>
                        <a:t>0.0859</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a:effectLst/>
                        </a:rPr>
                        <a:t>0.3036</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-0.0976</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a:effectLst/>
                        </a:rPr>
                        <a:t>0.0288</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a:solidFill>
                          <a:srgbClr val="000000"/>
                        </a:solidFill>
                        <a:effectLst/>
                        <a:latin typeface="Calibri"/>
                      </a:endParaRPr>
                    </a:p>
                  </a:txBody>
                  <a:tcPr marL="7611" marR="7611" marT="7611" marB="0" anchor="b"/>
                </a:tc>
              </a:tr>
              <a:tr h="182671">
                <a:tc>
                  <a:txBody>
                    <a:bodyPr/>
                    <a:lstStyle/>
                    <a:p>
                      <a:pPr algn="ctr" fontAlgn="b"/>
                      <a:r>
                        <a:rPr lang="en-US" sz="1400" u="none" strike="noStrike">
                          <a:effectLst/>
                        </a:rPr>
                        <a:t>7</a:t>
                      </a:r>
                      <a:endParaRPr lang="en-US" sz="1400" b="0" i="0" u="none" strike="noStrike">
                        <a:solidFill>
                          <a:srgbClr val="000000"/>
                        </a:solidFill>
                        <a:effectLst/>
                        <a:latin typeface="Calibri"/>
                      </a:endParaRPr>
                    </a:p>
                  </a:txBody>
                  <a:tcPr marL="7611" marR="7611" marT="7611" marB="0" anchor="b"/>
                </a:tc>
                <a:tc>
                  <a:txBody>
                    <a:bodyPr/>
                    <a:lstStyle/>
                    <a:p>
                      <a:pPr algn="l" fontAlgn="b"/>
                      <a:r>
                        <a:rPr lang="en-US" sz="1400" b="1" u="none" strike="noStrike" dirty="0" smtClean="0">
                          <a:solidFill>
                            <a:schemeClr val="bg1"/>
                          </a:solidFill>
                          <a:effectLst/>
                        </a:rPr>
                        <a:t> International </a:t>
                      </a:r>
                      <a:r>
                        <a:rPr lang="en-US" sz="1400" b="1" u="none" strike="noStrike" dirty="0">
                          <a:solidFill>
                            <a:schemeClr val="bg1"/>
                          </a:solidFill>
                          <a:effectLst/>
                        </a:rPr>
                        <a:t>collaboration with firms</a:t>
                      </a:r>
                      <a:endParaRPr lang="en-US" sz="1400" b="1" i="0" u="none" strike="noStrike" dirty="0">
                        <a:solidFill>
                          <a:schemeClr val="bg1"/>
                        </a:solidFill>
                        <a:effectLst/>
                        <a:latin typeface="Calibri"/>
                      </a:endParaRPr>
                    </a:p>
                  </a:txBody>
                  <a:tcPr marL="7611" marR="7611" marT="7611" marB="0" anchor="b">
                    <a:solidFill>
                      <a:srgbClr val="1D8DB0"/>
                    </a:solidFill>
                  </a:tcPr>
                </a:tc>
                <a:tc>
                  <a:txBody>
                    <a:bodyPr/>
                    <a:lstStyle/>
                    <a:p>
                      <a:pPr algn="ctr" fontAlgn="b"/>
                      <a:r>
                        <a:rPr lang="en-US" sz="1200" u="none" strike="noStrike">
                          <a:effectLst/>
                        </a:rPr>
                        <a:t>0.3627</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a:effectLst/>
                        </a:rPr>
                        <a:t>0.1557</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0.4198</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a:effectLst/>
                        </a:rPr>
                        <a:t>-0.1519</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0.0625</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a:effectLst/>
                        </a:rPr>
                        <a:t>0.2768</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611" marR="7611" marT="7611" marB="0" anchor="b"/>
                </a:tc>
                <a:tc>
                  <a:txBody>
                    <a:bodyPr/>
                    <a:lstStyle/>
                    <a:p>
                      <a:pPr algn="ctr" fontAlgn="b"/>
                      <a:endParaRPr lang="en-US" sz="1200" b="0" i="0" u="none" strike="noStrike" dirty="0">
                        <a:solidFill>
                          <a:srgbClr val="000000"/>
                        </a:solidFill>
                        <a:effectLst/>
                        <a:latin typeface="Calibri"/>
                      </a:endParaRPr>
                    </a:p>
                  </a:txBody>
                  <a:tcPr marL="7611" marR="7611" marT="7611" marB="0" anchor="b"/>
                </a:tc>
              </a:tr>
              <a:tr h="182671">
                <a:tc>
                  <a:txBody>
                    <a:bodyPr/>
                    <a:lstStyle/>
                    <a:p>
                      <a:pPr algn="ctr" fontAlgn="b"/>
                      <a:r>
                        <a:rPr lang="en-US" sz="1400" u="none" strike="noStrike">
                          <a:effectLst/>
                        </a:rPr>
                        <a:t>8</a:t>
                      </a:r>
                      <a:endParaRPr lang="en-US" sz="1400" b="0" i="0" u="none" strike="noStrike">
                        <a:solidFill>
                          <a:srgbClr val="000000"/>
                        </a:solidFill>
                        <a:effectLst/>
                        <a:latin typeface="Calibri"/>
                      </a:endParaRPr>
                    </a:p>
                  </a:txBody>
                  <a:tcPr marL="7611" marR="7611" marT="7611" marB="0" anchor="b"/>
                </a:tc>
                <a:tc>
                  <a:txBody>
                    <a:bodyPr/>
                    <a:lstStyle/>
                    <a:p>
                      <a:pPr algn="l" fontAlgn="b"/>
                      <a:r>
                        <a:rPr lang="en-US" sz="1400" b="1" u="none" strike="noStrike" dirty="0" smtClean="0">
                          <a:solidFill>
                            <a:schemeClr val="bg1"/>
                          </a:solidFill>
                          <a:effectLst/>
                        </a:rPr>
                        <a:t> Top15 region in 1978-90</a:t>
                      </a:r>
                      <a:endParaRPr lang="en-US" sz="1400" b="1" i="0" u="none" strike="noStrike" dirty="0">
                        <a:solidFill>
                          <a:schemeClr val="bg1"/>
                        </a:solidFill>
                        <a:effectLst/>
                        <a:latin typeface="Calibri"/>
                      </a:endParaRPr>
                    </a:p>
                  </a:txBody>
                  <a:tcPr marL="7611" marR="7611" marT="7611" marB="0" anchor="b">
                    <a:solidFill>
                      <a:srgbClr val="1D8DB0"/>
                    </a:solidFill>
                  </a:tcPr>
                </a:tc>
                <a:tc>
                  <a:txBody>
                    <a:bodyPr/>
                    <a:lstStyle/>
                    <a:p>
                      <a:pPr algn="ctr" fontAlgn="b"/>
                      <a:r>
                        <a:rPr lang="en-US" sz="1200" u="none" strike="noStrike">
                          <a:effectLst/>
                        </a:rPr>
                        <a:t>0.8173</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a:effectLst/>
                        </a:rPr>
                        <a:t>0.156</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0.6821</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a:effectLst/>
                        </a:rPr>
                        <a:t>-0.3204</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a:effectLst/>
                        </a:rPr>
                        <a:t>0.2806</a:t>
                      </a:r>
                      <a:endParaRPr lang="en-US" sz="1200" b="0" i="0" u="none" strike="noStrike">
                        <a:solidFill>
                          <a:srgbClr val="000000"/>
                        </a:solidFill>
                        <a:effectLst/>
                        <a:latin typeface="Calibri"/>
                      </a:endParaRPr>
                    </a:p>
                  </a:txBody>
                  <a:tcPr marL="7611" marR="7611" marT="7611" marB="0" anchor="b"/>
                </a:tc>
                <a:tc>
                  <a:txBody>
                    <a:bodyPr/>
                    <a:lstStyle/>
                    <a:p>
                      <a:pPr algn="ctr" fontAlgn="b"/>
                      <a:r>
                        <a:rPr lang="en-US" sz="1200" u="none" strike="noStrike" dirty="0">
                          <a:effectLst/>
                        </a:rPr>
                        <a:t>0.3181</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dirty="0">
                          <a:effectLst/>
                        </a:rPr>
                        <a:t>0.3564</a:t>
                      </a:r>
                      <a:endParaRPr lang="en-US" sz="1200" b="0" i="0" u="none" strike="noStrike" dirty="0">
                        <a:solidFill>
                          <a:srgbClr val="000000"/>
                        </a:solidFill>
                        <a:effectLst/>
                        <a:latin typeface="Calibri"/>
                      </a:endParaRPr>
                    </a:p>
                  </a:txBody>
                  <a:tcPr marL="7611" marR="7611" marT="7611"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611" marR="7611" marT="7611" marB="0" anchor="b"/>
                </a:tc>
              </a:tr>
            </a:tbl>
          </a:graphicData>
        </a:graphic>
      </p:graphicFrame>
      <p:sp>
        <p:nvSpPr>
          <p:cNvPr id="6" name="Oval 5"/>
          <p:cNvSpPr/>
          <p:nvPr/>
        </p:nvSpPr>
        <p:spPr>
          <a:xfrm>
            <a:off x="3755538" y="2708920"/>
            <a:ext cx="576064" cy="2880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55538" y="4425822"/>
            <a:ext cx="576064" cy="2880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04048" y="4449854"/>
            <a:ext cx="576064" cy="2880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7470" y="4941168"/>
            <a:ext cx="8190432" cy="1354217"/>
          </a:xfrm>
          <a:prstGeom prst="rect">
            <a:avLst/>
          </a:prstGeom>
        </p:spPr>
        <p:txBody>
          <a:bodyPr wrap="square">
            <a:spAutoFit/>
          </a:bodyPr>
          <a:lstStyle/>
          <a:p>
            <a:pPr lvl="1" algn="ctr">
              <a:buNone/>
            </a:pPr>
            <a:r>
              <a:rPr lang="en-GB" dirty="0"/>
              <a:t>The top 15 of leading regions is quite stable over time: most of the </a:t>
            </a:r>
            <a:r>
              <a:rPr lang="en-GB" dirty="0" smtClean="0"/>
              <a:t>regions </a:t>
            </a:r>
            <a:r>
              <a:rPr lang="en-GB" dirty="0"/>
              <a:t>leading in the growth phase of biotech were already among the </a:t>
            </a:r>
            <a:r>
              <a:rPr lang="en-GB" dirty="0" smtClean="0"/>
              <a:t>leading </a:t>
            </a:r>
            <a:r>
              <a:rPr lang="en-GB" dirty="0"/>
              <a:t>regions in the early phase of biotech</a:t>
            </a:r>
            <a:r>
              <a:rPr lang="en-GB" sz="1400" dirty="0"/>
              <a:t>. </a:t>
            </a:r>
            <a:endParaRPr lang="en-US" sz="1400" dirty="0"/>
          </a:p>
          <a:p>
            <a:pPr lvl="1" algn="ctr">
              <a:buNone/>
            </a:pPr>
            <a:endParaRPr lang="en-US" sz="1400" dirty="0"/>
          </a:p>
          <a:p>
            <a:pPr lvl="1">
              <a:buNone/>
            </a:pPr>
            <a:r>
              <a:rPr lang="en-US" sz="1400" dirty="0"/>
              <a:t>	</a:t>
            </a:r>
          </a:p>
        </p:txBody>
      </p:sp>
      <p:sp>
        <p:nvSpPr>
          <p:cNvPr id="11" name="Right Arrow 10"/>
          <p:cNvSpPr/>
          <p:nvPr/>
        </p:nvSpPr>
        <p:spPr>
          <a:xfrm>
            <a:off x="356012" y="5085184"/>
            <a:ext cx="576064" cy="432048"/>
          </a:xfrm>
          <a:prstGeom prst="rightArrow">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04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8136904" cy="5688632"/>
          </a:xfrm>
        </p:spPr>
        <p:txBody>
          <a:bodyPr rtlCol="0">
            <a:normAutofit/>
          </a:bodyPr>
          <a:lstStyle/>
          <a:p>
            <a:endParaRPr lang="en-US" dirty="0" smtClean="0"/>
          </a:p>
          <a:p>
            <a:endParaRPr lang="en-US" dirty="0" smtClean="0"/>
          </a:p>
          <a:p>
            <a:r>
              <a:rPr lang="en-US" sz="2800" dirty="0" smtClean="0"/>
              <a:t>Field of Biotech</a:t>
            </a:r>
          </a:p>
          <a:p>
            <a:r>
              <a:rPr lang="en-US" sz="2800" dirty="0" smtClean="0"/>
              <a:t>Research question</a:t>
            </a:r>
          </a:p>
          <a:p>
            <a:r>
              <a:rPr lang="en-US" sz="2800" dirty="0" smtClean="0"/>
              <a:t>Data</a:t>
            </a:r>
          </a:p>
          <a:p>
            <a:r>
              <a:rPr lang="en-US" sz="2800" dirty="0" smtClean="0"/>
              <a:t>Analyses</a:t>
            </a:r>
          </a:p>
          <a:p>
            <a:r>
              <a:rPr lang="en-US" sz="2800" dirty="0" smtClean="0"/>
              <a:t>Conclusions</a:t>
            </a:r>
          </a:p>
          <a:p>
            <a:pPr marL="609600" indent="-609600" algn="just">
              <a:buNone/>
            </a:pPr>
            <a:r>
              <a:rPr lang="en-US" sz="1800" dirty="0" smtClean="0"/>
              <a:t>	</a:t>
            </a:r>
            <a:endParaRPr lang="en-US" sz="1800" dirty="0"/>
          </a:p>
        </p:txBody>
      </p:sp>
      <p:sp>
        <p:nvSpPr>
          <p:cNvPr id="8" name="Rectangle 2"/>
          <p:cNvSpPr>
            <a:spLocks noGrp="1" noChangeArrowheads="1"/>
          </p:cNvSpPr>
          <p:nvPr>
            <p:ph type="title"/>
          </p:nvPr>
        </p:nvSpPr>
        <p:spPr/>
        <p:txBody>
          <a:bodyPr/>
          <a:lstStyle/>
          <a:p>
            <a:pPr algn="ctr"/>
            <a:r>
              <a:rPr lang="en-US" sz="2000" b="1" dirty="0" smtClean="0"/>
              <a:t/>
            </a:r>
            <a:br>
              <a:rPr lang="en-US" sz="2000" b="1" dirty="0" smtClean="0"/>
            </a:br>
            <a:r>
              <a:rPr lang="en-GB" sz="2800" dirty="0" smtClean="0"/>
              <a:t>Outline</a:t>
            </a:r>
            <a:endParaRPr lang="en-US" sz="2800" dirty="0" smtClean="0"/>
          </a:p>
        </p:txBody>
      </p:sp>
    </p:spTree>
    <p:extLst>
      <p:ext uri="{BB962C8B-B14F-4D97-AF65-F5344CB8AC3E}">
        <p14:creationId xmlns:p14="http://schemas.microsoft.com/office/powerpoint/2010/main" val="3882563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“Distributed” versus “Concentrated” regions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7156390"/>
              </p:ext>
            </p:extLst>
          </p:nvPr>
        </p:nvGraphicFramePr>
        <p:xfrm>
          <a:off x="527831" y="1484784"/>
          <a:ext cx="7728014" cy="3265932"/>
        </p:xfrm>
        <a:graphic>
          <a:graphicData uri="http://schemas.openxmlformats.org/drawingml/2006/table">
            <a:tbl>
              <a:tblPr firstRow="1" firstCol="1" bandRow="1">
                <a:tableStyleId>{5C22544A-7EE6-4342-B048-85BDC9FD1C3A}</a:tableStyleId>
              </a:tblPr>
              <a:tblGrid>
                <a:gridCol w="3425428"/>
                <a:gridCol w="1356836"/>
                <a:gridCol w="1482234"/>
                <a:gridCol w="731758"/>
                <a:gridCol w="731758"/>
              </a:tblGrid>
              <a:tr h="182880">
                <a:tc>
                  <a:txBody>
                    <a:bodyPr/>
                    <a:lstStyle/>
                    <a:p>
                      <a:pPr>
                        <a:lnSpc>
                          <a:spcPct val="115000"/>
                        </a:lnSpc>
                      </a:pPr>
                      <a:endParaRPr lang="en-US" sz="1800" dirty="0">
                        <a:solidFill>
                          <a:schemeClr val="bg1"/>
                        </a:solidFill>
                        <a:effectLst/>
                        <a:latin typeface="Calibri"/>
                      </a:endParaRPr>
                    </a:p>
                  </a:txBody>
                  <a:tcPr marL="68580" marR="68580" marT="0" marB="0" anchor="b"/>
                </a:tc>
                <a:tc>
                  <a:txBody>
                    <a:bodyPr/>
                    <a:lstStyle/>
                    <a:p>
                      <a:pPr algn="ctr">
                        <a:lnSpc>
                          <a:spcPct val="115000"/>
                        </a:lnSpc>
                        <a:spcAft>
                          <a:spcPts val="0"/>
                        </a:spcAft>
                      </a:pPr>
                      <a:r>
                        <a:rPr lang="en-GB" sz="1400" dirty="0" smtClean="0">
                          <a:effectLst/>
                        </a:rPr>
                        <a:t>Top “distributed’</a:t>
                      </a:r>
                      <a:endParaRPr lang="en-US" sz="1400" dirty="0" smtClean="0">
                        <a:effectLst/>
                      </a:endParaRPr>
                    </a:p>
                    <a:p>
                      <a:pPr algn="ctr">
                        <a:lnSpc>
                          <a:spcPct val="115000"/>
                        </a:lnSpc>
                        <a:spcAft>
                          <a:spcPts val="0"/>
                        </a:spcAft>
                      </a:pPr>
                      <a:r>
                        <a:rPr lang="en-GB" sz="1400" dirty="0" smtClean="0">
                          <a:effectLst/>
                        </a:rPr>
                        <a:t>regions</a:t>
                      </a:r>
                      <a:endParaRPr lang="en-US" sz="1400" dirty="0" smtClean="0">
                        <a:effectLst/>
                      </a:endParaRPr>
                    </a:p>
                    <a:p>
                      <a:pPr algn="ctr">
                        <a:lnSpc>
                          <a:spcPct val="115000"/>
                        </a:lnSpc>
                        <a:spcAft>
                          <a:spcPts val="0"/>
                        </a:spcAft>
                      </a:pPr>
                      <a:r>
                        <a:rPr lang="en-GB" sz="1400" dirty="0" smtClean="0">
                          <a:effectLst/>
                        </a:rPr>
                        <a:t>(n=8)</a:t>
                      </a:r>
                      <a:endParaRPr lang="en-US" sz="1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400" smtClean="0">
                          <a:effectLst/>
                        </a:rPr>
                        <a:t>Top “concentrated”</a:t>
                      </a:r>
                      <a:endParaRPr lang="en-US" sz="1400" smtClean="0">
                        <a:effectLst/>
                      </a:endParaRPr>
                    </a:p>
                    <a:p>
                      <a:pPr algn="ctr">
                        <a:lnSpc>
                          <a:spcPct val="115000"/>
                        </a:lnSpc>
                        <a:spcAft>
                          <a:spcPts val="0"/>
                        </a:spcAft>
                      </a:pPr>
                      <a:r>
                        <a:rPr lang="en-GB" sz="1400" smtClean="0">
                          <a:effectLst/>
                        </a:rPr>
                        <a:t>regions</a:t>
                      </a:r>
                      <a:endParaRPr lang="en-US" sz="1400" smtClean="0">
                        <a:effectLst/>
                      </a:endParaRPr>
                    </a:p>
                    <a:p>
                      <a:pPr algn="ctr">
                        <a:lnSpc>
                          <a:spcPct val="115000"/>
                        </a:lnSpc>
                        <a:spcAft>
                          <a:spcPts val="0"/>
                        </a:spcAft>
                      </a:pPr>
                      <a:r>
                        <a:rPr lang="en-GB" sz="1400" smtClean="0">
                          <a:effectLst/>
                        </a:rPr>
                        <a:t>(n=7)</a:t>
                      </a:r>
                      <a:endParaRPr lang="en-US" sz="14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400" dirty="0" smtClean="0">
                          <a:effectLst/>
                        </a:rPr>
                        <a:t>z-test</a:t>
                      </a:r>
                      <a:endParaRPr lang="en-US" sz="1400" dirty="0">
                        <a:effectLst/>
                        <a:latin typeface="Calibri"/>
                        <a:ea typeface="Calibri"/>
                        <a:cs typeface="Times New Roman"/>
                      </a:endParaRPr>
                    </a:p>
                  </a:txBody>
                  <a:tcPr marL="68580" marR="68580" marT="0" marB="0" anchor="b"/>
                </a:tc>
                <a:tc>
                  <a:txBody>
                    <a:bodyPr/>
                    <a:lstStyle/>
                    <a:p>
                      <a:pPr>
                        <a:lnSpc>
                          <a:spcPct val="115000"/>
                        </a:lnSpc>
                      </a:pPr>
                      <a:endParaRPr lang="en-US" sz="1400" dirty="0">
                        <a:effectLst/>
                        <a:latin typeface="Calibri"/>
                      </a:endParaRPr>
                    </a:p>
                  </a:txBody>
                  <a:tcPr marL="68580" marR="68580" marT="0" marB="0" anchor="b"/>
                </a:tc>
              </a:tr>
              <a:tr h="182880">
                <a:tc>
                  <a:txBody>
                    <a:bodyPr/>
                    <a:lstStyle/>
                    <a:p>
                      <a:pPr>
                        <a:lnSpc>
                          <a:spcPct val="115000"/>
                        </a:lnSpc>
                        <a:spcAft>
                          <a:spcPts val="300"/>
                        </a:spcAft>
                      </a:pPr>
                      <a:r>
                        <a:rPr lang="en-GB" sz="1400" dirty="0" smtClean="0">
                          <a:solidFill>
                            <a:schemeClr val="bg1"/>
                          </a:solidFill>
                          <a:effectLst/>
                          <a:latin typeface="+mn-lt"/>
                          <a:ea typeface="Times New Roman"/>
                          <a:cs typeface="Times New Roman"/>
                        </a:rPr>
                        <a:t>Share </a:t>
                      </a:r>
                      <a:r>
                        <a:rPr lang="en-GB" sz="1400" dirty="0">
                          <a:solidFill>
                            <a:schemeClr val="bg1"/>
                          </a:solidFill>
                          <a:effectLst/>
                          <a:latin typeface="+mn-lt"/>
                          <a:ea typeface="Times New Roman"/>
                          <a:cs typeface="Times New Roman"/>
                        </a:rPr>
                        <a:t>of company patents</a:t>
                      </a:r>
                      <a:endParaRPr lang="en-US" sz="1400" dirty="0">
                        <a:solidFill>
                          <a:schemeClr val="bg1"/>
                        </a:solidFill>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0,58</a:t>
                      </a:r>
                      <a:endParaRPr lang="en-US" sz="1400" dirty="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0,89</a:t>
                      </a:r>
                      <a:endParaRPr lang="en-US" sz="140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-7,833</a:t>
                      </a:r>
                      <a:endParaRPr lang="en-US" sz="140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a:t>
                      </a:r>
                      <a:endParaRPr lang="en-US" sz="1400">
                        <a:effectLst/>
                        <a:latin typeface="+mn-lt"/>
                        <a:ea typeface="Calibri"/>
                        <a:cs typeface="Times New Roman"/>
                      </a:endParaRPr>
                    </a:p>
                  </a:txBody>
                  <a:tcPr marL="68580" marR="68580" marT="0" marB="0" anchor="b"/>
                </a:tc>
              </a:tr>
              <a:tr h="182880">
                <a:tc>
                  <a:txBody>
                    <a:bodyPr/>
                    <a:lstStyle/>
                    <a:p>
                      <a:pPr>
                        <a:lnSpc>
                          <a:spcPct val="115000"/>
                        </a:lnSpc>
                        <a:spcAft>
                          <a:spcPts val="300"/>
                        </a:spcAft>
                      </a:pPr>
                      <a:r>
                        <a:rPr lang="en-GB" sz="1400" dirty="0" smtClean="0">
                          <a:solidFill>
                            <a:schemeClr val="bg1"/>
                          </a:solidFill>
                          <a:effectLst/>
                          <a:latin typeface="+mn-lt"/>
                          <a:ea typeface="Times New Roman"/>
                          <a:cs typeface="Times New Roman"/>
                        </a:rPr>
                        <a:t> </a:t>
                      </a:r>
                      <a:r>
                        <a:rPr lang="en-GB" sz="1400" baseline="0" dirty="0" smtClean="0">
                          <a:solidFill>
                            <a:schemeClr val="bg1"/>
                          </a:solidFill>
                          <a:effectLst/>
                          <a:latin typeface="+mn-lt"/>
                          <a:ea typeface="Times New Roman"/>
                          <a:cs typeface="Times New Roman"/>
                        </a:rPr>
                        <a:t> </a:t>
                      </a:r>
                      <a:r>
                        <a:rPr lang="en-GB" sz="1400" dirty="0" smtClean="0">
                          <a:solidFill>
                            <a:schemeClr val="bg1"/>
                          </a:solidFill>
                          <a:effectLst/>
                          <a:latin typeface="+mn-lt"/>
                          <a:ea typeface="Times New Roman"/>
                          <a:cs typeface="Times New Roman"/>
                        </a:rPr>
                        <a:t>Number </a:t>
                      </a:r>
                      <a:r>
                        <a:rPr lang="en-GB" sz="1400" dirty="0">
                          <a:solidFill>
                            <a:schemeClr val="bg1"/>
                          </a:solidFill>
                          <a:effectLst/>
                          <a:latin typeface="+mn-lt"/>
                          <a:ea typeface="Times New Roman"/>
                          <a:cs typeface="Times New Roman"/>
                        </a:rPr>
                        <a:t>of firms</a:t>
                      </a:r>
                      <a:endParaRPr lang="en-US" sz="1400" dirty="0">
                        <a:solidFill>
                          <a:schemeClr val="bg1"/>
                        </a:solidFill>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23,7</a:t>
                      </a:r>
                      <a:endParaRPr lang="en-US" sz="140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20,3</a:t>
                      </a:r>
                      <a:endParaRPr lang="en-US" sz="1400" dirty="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2,368</a:t>
                      </a:r>
                      <a:endParaRPr lang="en-US" sz="1400" dirty="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a:t>
                      </a:r>
                      <a:endParaRPr lang="en-US" sz="1400" dirty="0">
                        <a:effectLst/>
                        <a:latin typeface="+mn-lt"/>
                        <a:ea typeface="Calibri"/>
                        <a:cs typeface="Times New Roman"/>
                      </a:endParaRPr>
                    </a:p>
                  </a:txBody>
                  <a:tcPr marL="0" marR="0" marT="0" marB="0" anchor="b"/>
                </a:tc>
              </a:tr>
              <a:tr h="182880">
                <a:tc>
                  <a:txBody>
                    <a:bodyPr/>
                    <a:lstStyle/>
                    <a:p>
                      <a:pPr>
                        <a:lnSpc>
                          <a:spcPct val="115000"/>
                        </a:lnSpc>
                        <a:spcAft>
                          <a:spcPts val="300"/>
                        </a:spcAft>
                      </a:pPr>
                      <a:r>
                        <a:rPr lang="en-GB" sz="1400" dirty="0" smtClean="0">
                          <a:solidFill>
                            <a:schemeClr val="bg1"/>
                          </a:solidFill>
                          <a:effectLst/>
                          <a:latin typeface="+mn-lt"/>
                          <a:ea typeface="Times New Roman"/>
                          <a:cs typeface="Times New Roman"/>
                        </a:rPr>
                        <a:t>  Company </a:t>
                      </a:r>
                      <a:r>
                        <a:rPr lang="en-GB" sz="1400" dirty="0">
                          <a:solidFill>
                            <a:schemeClr val="bg1"/>
                          </a:solidFill>
                          <a:effectLst/>
                          <a:latin typeface="+mn-lt"/>
                          <a:ea typeface="Times New Roman"/>
                          <a:cs typeface="Times New Roman"/>
                        </a:rPr>
                        <a:t>concentration index</a:t>
                      </a:r>
                      <a:endParaRPr lang="en-US" sz="1400" dirty="0">
                        <a:solidFill>
                          <a:schemeClr val="bg1"/>
                        </a:solidFill>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0,28</a:t>
                      </a:r>
                      <a:endParaRPr lang="en-US" sz="140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0,42</a:t>
                      </a:r>
                      <a:endParaRPr lang="en-US" sz="1400" dirty="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-2,387</a:t>
                      </a:r>
                      <a:endParaRPr lang="en-US" sz="1400" dirty="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a:t>
                      </a:r>
                      <a:endParaRPr lang="en-US" sz="1400" dirty="0">
                        <a:effectLst/>
                        <a:latin typeface="+mn-lt"/>
                        <a:ea typeface="Calibri"/>
                        <a:cs typeface="Times New Roman"/>
                      </a:endParaRPr>
                    </a:p>
                  </a:txBody>
                  <a:tcPr marL="0" marR="0" marT="0" marB="0" anchor="b"/>
                </a:tc>
              </a:tr>
              <a:tr h="182880">
                <a:tc>
                  <a:txBody>
                    <a:bodyPr/>
                    <a:lstStyle/>
                    <a:p>
                      <a:pPr>
                        <a:lnSpc>
                          <a:spcPct val="115000"/>
                        </a:lnSpc>
                        <a:spcAft>
                          <a:spcPts val="300"/>
                        </a:spcAft>
                      </a:pPr>
                      <a:r>
                        <a:rPr lang="en-GB" sz="1400" dirty="0">
                          <a:solidFill>
                            <a:schemeClr val="bg1"/>
                          </a:solidFill>
                          <a:effectLst/>
                          <a:latin typeface="+mn-lt"/>
                          <a:ea typeface="Times New Roman"/>
                          <a:cs typeface="Times New Roman"/>
                        </a:rPr>
                        <a:t>Science-intensity of the region</a:t>
                      </a:r>
                      <a:endParaRPr lang="en-US" sz="1400" dirty="0">
                        <a:solidFill>
                          <a:schemeClr val="bg1"/>
                        </a:solidFill>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0,31</a:t>
                      </a:r>
                      <a:endParaRPr lang="en-US" sz="140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0,24</a:t>
                      </a:r>
                      <a:endParaRPr lang="en-US" sz="140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2,564</a:t>
                      </a:r>
                      <a:endParaRPr lang="en-US" sz="1400">
                        <a:effectLst/>
                        <a:latin typeface="+mn-lt"/>
                        <a:ea typeface="Calibri"/>
                        <a:cs typeface="Times New Roman"/>
                      </a:endParaRPr>
                    </a:p>
                  </a:txBody>
                  <a:tcPr marL="68580" marR="6858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a:t>
                      </a:r>
                      <a:endParaRPr lang="en-US" sz="1400" dirty="0">
                        <a:effectLst/>
                        <a:latin typeface="+mn-lt"/>
                        <a:ea typeface="Calibri"/>
                        <a:cs typeface="Times New Roman"/>
                      </a:endParaRPr>
                    </a:p>
                  </a:txBody>
                  <a:tcPr marL="68580" marR="68580" marT="0" marB="0" anchor="b"/>
                </a:tc>
              </a:tr>
              <a:tr h="182880">
                <a:tc>
                  <a:txBody>
                    <a:bodyPr/>
                    <a:lstStyle/>
                    <a:p>
                      <a:pPr>
                        <a:lnSpc>
                          <a:spcPct val="115000"/>
                        </a:lnSpc>
                        <a:spcAft>
                          <a:spcPts val="300"/>
                        </a:spcAft>
                      </a:pPr>
                      <a:r>
                        <a:rPr lang="en-GB" sz="1400" dirty="0" smtClean="0">
                          <a:solidFill>
                            <a:schemeClr val="bg1"/>
                          </a:solidFill>
                          <a:effectLst/>
                          <a:latin typeface="+mn-lt"/>
                          <a:ea typeface="Times New Roman"/>
                          <a:cs typeface="Times New Roman"/>
                        </a:rPr>
                        <a:t>  Entrepreneurial </a:t>
                      </a:r>
                      <a:r>
                        <a:rPr lang="en-GB" sz="1400" dirty="0">
                          <a:solidFill>
                            <a:schemeClr val="bg1"/>
                          </a:solidFill>
                          <a:effectLst/>
                          <a:latin typeface="+mn-lt"/>
                          <a:ea typeface="Times New Roman"/>
                          <a:cs typeface="Times New Roman"/>
                        </a:rPr>
                        <a:t>orientation of </a:t>
                      </a:r>
                      <a:r>
                        <a:rPr lang="en-GB" sz="1400" dirty="0" smtClean="0">
                          <a:solidFill>
                            <a:schemeClr val="bg1"/>
                          </a:solidFill>
                          <a:effectLst/>
                          <a:latin typeface="+mn-lt"/>
                          <a:ea typeface="Times New Roman"/>
                          <a:cs typeface="Times New Roman"/>
                        </a:rPr>
                        <a:t>  </a:t>
                      </a:r>
                    </a:p>
                    <a:p>
                      <a:pPr>
                        <a:lnSpc>
                          <a:spcPct val="115000"/>
                        </a:lnSpc>
                        <a:spcAft>
                          <a:spcPts val="300"/>
                        </a:spcAft>
                      </a:pPr>
                      <a:r>
                        <a:rPr lang="en-GB" sz="1400" dirty="0" smtClean="0">
                          <a:solidFill>
                            <a:schemeClr val="bg1"/>
                          </a:solidFill>
                          <a:effectLst/>
                          <a:latin typeface="+mn-lt"/>
                          <a:ea typeface="Times New Roman"/>
                          <a:cs typeface="Times New Roman"/>
                        </a:rPr>
                        <a:t>      knowledge </a:t>
                      </a:r>
                      <a:r>
                        <a:rPr lang="en-GB" sz="1400" dirty="0">
                          <a:solidFill>
                            <a:schemeClr val="bg1"/>
                          </a:solidFill>
                          <a:effectLst/>
                          <a:latin typeface="+mn-lt"/>
                          <a:ea typeface="Times New Roman"/>
                          <a:cs typeface="Times New Roman"/>
                        </a:rPr>
                        <a:t>institutes</a:t>
                      </a:r>
                      <a:endParaRPr lang="en-US" sz="1400" dirty="0">
                        <a:solidFill>
                          <a:schemeClr val="bg1"/>
                        </a:solidFill>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0,014</a:t>
                      </a:r>
                      <a:endParaRPr lang="en-US" sz="1400" dirty="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0,004</a:t>
                      </a:r>
                      <a:endParaRPr lang="en-US" sz="1400" dirty="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7,177</a:t>
                      </a:r>
                      <a:endParaRPr lang="en-US" sz="140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a:t>
                      </a:r>
                      <a:endParaRPr lang="en-US" sz="1400" dirty="0">
                        <a:effectLst/>
                        <a:latin typeface="+mn-lt"/>
                        <a:ea typeface="Calibri"/>
                        <a:cs typeface="Times New Roman"/>
                      </a:endParaRPr>
                    </a:p>
                  </a:txBody>
                  <a:tcPr marL="0" marR="0" marT="0" marB="0" anchor="b"/>
                </a:tc>
              </a:tr>
              <a:tr h="182880">
                <a:tc>
                  <a:txBody>
                    <a:bodyPr/>
                    <a:lstStyle/>
                    <a:p>
                      <a:pPr>
                        <a:lnSpc>
                          <a:spcPct val="115000"/>
                        </a:lnSpc>
                        <a:spcAft>
                          <a:spcPts val="300"/>
                        </a:spcAft>
                      </a:pPr>
                      <a:r>
                        <a:rPr lang="en-GB" sz="1400" dirty="0" smtClean="0">
                          <a:solidFill>
                            <a:schemeClr val="bg1"/>
                          </a:solidFill>
                          <a:effectLst/>
                          <a:latin typeface="+mn-lt"/>
                          <a:ea typeface="Times New Roman"/>
                          <a:cs typeface="Times New Roman"/>
                        </a:rPr>
                        <a:t> International </a:t>
                      </a:r>
                      <a:r>
                        <a:rPr lang="en-GB" sz="1400" dirty="0">
                          <a:solidFill>
                            <a:schemeClr val="bg1"/>
                          </a:solidFill>
                          <a:effectLst/>
                          <a:latin typeface="+mn-lt"/>
                          <a:ea typeface="Times New Roman"/>
                          <a:cs typeface="Times New Roman"/>
                        </a:rPr>
                        <a:t>collaboration </a:t>
                      </a:r>
                      <a:r>
                        <a:rPr lang="en-GB" sz="1400" dirty="0" smtClean="0">
                          <a:solidFill>
                            <a:schemeClr val="bg1"/>
                          </a:solidFill>
                          <a:effectLst/>
                          <a:latin typeface="+mn-lt"/>
                          <a:ea typeface="Times New Roman"/>
                          <a:cs typeface="Times New Roman"/>
                        </a:rPr>
                        <a:t>with   </a:t>
                      </a:r>
                    </a:p>
                    <a:p>
                      <a:pPr>
                        <a:lnSpc>
                          <a:spcPct val="115000"/>
                        </a:lnSpc>
                        <a:spcAft>
                          <a:spcPts val="300"/>
                        </a:spcAft>
                      </a:pPr>
                      <a:r>
                        <a:rPr lang="en-GB" sz="1400" dirty="0" smtClean="0">
                          <a:solidFill>
                            <a:schemeClr val="bg1"/>
                          </a:solidFill>
                          <a:effectLst/>
                          <a:latin typeface="+mn-lt"/>
                          <a:ea typeface="Times New Roman"/>
                          <a:cs typeface="Times New Roman"/>
                        </a:rPr>
                        <a:t>     knowledge </a:t>
                      </a:r>
                      <a:r>
                        <a:rPr lang="en-GB" sz="1400" dirty="0">
                          <a:solidFill>
                            <a:schemeClr val="bg1"/>
                          </a:solidFill>
                          <a:effectLst/>
                          <a:latin typeface="+mn-lt"/>
                          <a:ea typeface="Times New Roman"/>
                          <a:cs typeface="Times New Roman"/>
                        </a:rPr>
                        <a:t>institutes</a:t>
                      </a:r>
                      <a:endParaRPr lang="en-US" sz="1400" dirty="0">
                        <a:solidFill>
                          <a:schemeClr val="bg1"/>
                        </a:solidFill>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0,65</a:t>
                      </a:r>
                      <a:endParaRPr lang="en-US" sz="1400" dirty="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1,38</a:t>
                      </a:r>
                      <a:endParaRPr lang="en-US" sz="140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-1,936</a:t>
                      </a:r>
                      <a:endParaRPr lang="en-US" sz="140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dirty="0">
                          <a:solidFill>
                            <a:srgbClr val="000000"/>
                          </a:solidFill>
                          <a:effectLst/>
                          <a:latin typeface="+mn-lt"/>
                          <a:ea typeface="Times New Roman"/>
                          <a:cs typeface="Times New Roman"/>
                        </a:rPr>
                        <a:t>*</a:t>
                      </a:r>
                      <a:endParaRPr lang="en-US" sz="1400" dirty="0">
                        <a:effectLst/>
                        <a:latin typeface="+mn-lt"/>
                        <a:ea typeface="Calibri"/>
                        <a:cs typeface="Times New Roman"/>
                      </a:endParaRPr>
                    </a:p>
                  </a:txBody>
                  <a:tcPr marL="0" marR="0" marT="0" marB="0" anchor="b"/>
                </a:tc>
              </a:tr>
              <a:tr h="182880">
                <a:tc>
                  <a:txBody>
                    <a:bodyPr/>
                    <a:lstStyle/>
                    <a:p>
                      <a:pPr>
                        <a:lnSpc>
                          <a:spcPct val="115000"/>
                        </a:lnSpc>
                        <a:spcAft>
                          <a:spcPts val="300"/>
                        </a:spcAft>
                      </a:pPr>
                      <a:r>
                        <a:rPr lang="en-GB" sz="1400" dirty="0" smtClean="0">
                          <a:solidFill>
                            <a:schemeClr val="bg1"/>
                          </a:solidFill>
                          <a:effectLst/>
                          <a:latin typeface="+mn-lt"/>
                          <a:ea typeface="Times New Roman"/>
                          <a:cs typeface="Times New Roman"/>
                        </a:rPr>
                        <a:t> International </a:t>
                      </a:r>
                      <a:r>
                        <a:rPr lang="en-GB" sz="1400" dirty="0">
                          <a:solidFill>
                            <a:schemeClr val="bg1"/>
                          </a:solidFill>
                          <a:effectLst/>
                          <a:latin typeface="+mn-lt"/>
                          <a:ea typeface="Times New Roman"/>
                          <a:cs typeface="Times New Roman"/>
                        </a:rPr>
                        <a:t>collaboration with firms</a:t>
                      </a:r>
                      <a:endParaRPr lang="en-US" sz="1400" dirty="0">
                        <a:solidFill>
                          <a:schemeClr val="bg1"/>
                        </a:solidFill>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0,88</a:t>
                      </a:r>
                      <a:endParaRPr lang="en-US" sz="140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0,95</a:t>
                      </a:r>
                      <a:endParaRPr lang="en-US" sz="1400">
                        <a:effectLst/>
                        <a:latin typeface="+mn-lt"/>
                        <a:ea typeface="Calibri"/>
                        <a:cs typeface="Times New Roman"/>
                      </a:endParaRPr>
                    </a:p>
                  </a:txBody>
                  <a:tcPr marL="0" marR="0" marT="0" marB="0" anchor="b"/>
                </a:tc>
                <a:tc>
                  <a:txBody>
                    <a:bodyPr/>
                    <a:lstStyle/>
                    <a:p>
                      <a:pPr algn="ctr">
                        <a:lnSpc>
                          <a:spcPct val="115000"/>
                        </a:lnSpc>
                        <a:spcAft>
                          <a:spcPts val="0"/>
                        </a:spcAft>
                      </a:pPr>
                      <a:r>
                        <a:rPr lang="en-GB" sz="1400">
                          <a:solidFill>
                            <a:srgbClr val="000000"/>
                          </a:solidFill>
                          <a:effectLst/>
                          <a:latin typeface="+mn-lt"/>
                          <a:ea typeface="Times New Roman"/>
                          <a:cs typeface="Times New Roman"/>
                        </a:rPr>
                        <a:t>-0,585</a:t>
                      </a:r>
                      <a:endParaRPr lang="en-US" sz="1400">
                        <a:effectLst/>
                        <a:latin typeface="+mn-lt"/>
                        <a:ea typeface="Calibri"/>
                        <a:cs typeface="Times New Roman"/>
                      </a:endParaRPr>
                    </a:p>
                  </a:txBody>
                  <a:tcPr marL="0" marR="0" marT="0" marB="0" anchor="b"/>
                </a:tc>
                <a:tc>
                  <a:txBody>
                    <a:bodyPr/>
                    <a:lstStyle/>
                    <a:p>
                      <a:pPr>
                        <a:lnSpc>
                          <a:spcPct val="115000"/>
                        </a:lnSpc>
                      </a:pPr>
                      <a:endParaRPr lang="en-US" sz="1400" dirty="0">
                        <a:effectLst/>
                        <a:latin typeface="+mn-lt"/>
                      </a:endParaRPr>
                    </a:p>
                  </a:txBody>
                  <a:tcPr marL="0" marR="0" marT="0" marB="0" anchor="b"/>
                </a:tc>
              </a:tr>
            </a:tbl>
          </a:graphicData>
        </a:graphic>
      </p:graphicFrame>
    </p:spTree>
    <p:extLst>
      <p:ext uri="{BB962C8B-B14F-4D97-AF65-F5344CB8AC3E}">
        <p14:creationId xmlns:p14="http://schemas.microsoft.com/office/powerpoint/2010/main" val="3801527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What differentiates leading regions?</a:t>
            </a:r>
            <a:endParaRPr lang="en-US" sz="3200" dirty="0"/>
          </a:p>
        </p:txBody>
      </p:sp>
      <p:sp>
        <p:nvSpPr>
          <p:cNvPr id="3" name="Content Placeholder 2"/>
          <p:cNvSpPr>
            <a:spLocks noGrp="1"/>
          </p:cNvSpPr>
          <p:nvPr>
            <p:ph idx="1"/>
          </p:nvPr>
        </p:nvSpPr>
        <p:spPr/>
        <p:txBody>
          <a:bodyPr/>
          <a:lstStyle/>
          <a:p>
            <a:pPr marL="0" indent="0" algn="ctr">
              <a:buNone/>
            </a:pPr>
            <a:endParaRPr lang="en-US" sz="2000" dirty="0" smtClean="0">
              <a:solidFill>
                <a:schemeClr val="tx2"/>
              </a:solidFill>
            </a:endParaRPr>
          </a:p>
          <a:p>
            <a:pPr marL="0" indent="0" algn="ctr">
              <a:buNone/>
            </a:pPr>
            <a:endParaRPr lang="en-US" sz="2000" dirty="0">
              <a:solidFill>
                <a:schemeClr val="tx2"/>
              </a:solidFill>
            </a:endParaRPr>
          </a:p>
          <a:p>
            <a:pPr marL="0" indent="0" algn="ctr">
              <a:buNone/>
            </a:pPr>
            <a:r>
              <a:rPr lang="en-US" sz="2000" dirty="0" smtClean="0">
                <a:solidFill>
                  <a:schemeClr val="tx2"/>
                </a:solidFill>
              </a:rPr>
              <a:t>Random </a:t>
            </a:r>
            <a:r>
              <a:rPr lang="en-US" sz="2000" dirty="0">
                <a:solidFill>
                  <a:schemeClr val="tx2"/>
                </a:solidFill>
              </a:rPr>
              <a:t>effect </a:t>
            </a:r>
            <a:r>
              <a:rPr lang="en-US" sz="2000" dirty="0" err="1">
                <a:solidFill>
                  <a:schemeClr val="tx2"/>
                </a:solidFill>
              </a:rPr>
              <a:t>logit</a:t>
            </a:r>
            <a:r>
              <a:rPr lang="en-US" sz="2000" dirty="0">
                <a:solidFill>
                  <a:schemeClr val="tx2"/>
                </a:solidFill>
              </a:rPr>
              <a:t> models (period 1992-97, panel)</a:t>
            </a:r>
          </a:p>
          <a:p>
            <a:pPr marL="0" indent="0" algn="ctr">
              <a:buNone/>
            </a:pPr>
            <a:r>
              <a:rPr lang="en-US" sz="2000" dirty="0">
                <a:solidFill>
                  <a:schemeClr val="tx2"/>
                </a:solidFill>
              </a:rPr>
              <a:t>Dependent variable: top 15 </a:t>
            </a:r>
            <a:r>
              <a:rPr lang="en-US" sz="2000" dirty="0" smtClean="0">
                <a:solidFill>
                  <a:schemeClr val="tx2"/>
                </a:solidFill>
              </a:rPr>
              <a:t>region </a:t>
            </a:r>
            <a:r>
              <a:rPr lang="en-US" sz="2000" dirty="0">
                <a:solidFill>
                  <a:schemeClr val="tx2"/>
                </a:solidFill>
              </a:rPr>
              <a:t>in year t (dummy)</a:t>
            </a:r>
          </a:p>
          <a:p>
            <a:pPr marL="0" indent="0" algn="ctr">
              <a:buNone/>
            </a:pPr>
            <a:endParaRPr lang="en-US" sz="800" dirty="0">
              <a:solidFill>
                <a:schemeClr val="tx2"/>
              </a:solidFill>
            </a:endParaRPr>
          </a:p>
          <a:p>
            <a:pPr marL="0" indent="0" algn="ctr">
              <a:buNone/>
            </a:pPr>
            <a:r>
              <a:rPr lang="en-GB" sz="2000" dirty="0"/>
              <a:t>P(</a:t>
            </a:r>
            <a:r>
              <a:rPr lang="en-GB" sz="2000" dirty="0" err="1"/>
              <a:t>y</a:t>
            </a:r>
            <a:r>
              <a:rPr lang="en-GB" sz="2000" baseline="-25000" dirty="0" err="1"/>
              <a:t>it</a:t>
            </a:r>
            <a:r>
              <a:rPr lang="en-GB" sz="2000" baseline="-25000" dirty="0"/>
              <a:t> </a:t>
            </a:r>
            <a:r>
              <a:rPr lang="en-GB" sz="2000" dirty="0"/>
              <a:t>= 1   / </a:t>
            </a:r>
            <a:r>
              <a:rPr lang="en-GB" sz="2000" dirty="0" err="1"/>
              <a:t>x</a:t>
            </a:r>
            <a:r>
              <a:rPr lang="en-GB" sz="2000" baseline="-25000" dirty="0" err="1"/>
              <a:t>it</a:t>
            </a:r>
            <a:r>
              <a:rPr lang="en-GB" sz="2000" dirty="0"/>
              <a:t>)  </a:t>
            </a:r>
          </a:p>
          <a:p>
            <a:pPr marL="0" indent="0" algn="ctr">
              <a:buNone/>
            </a:pPr>
            <a:endParaRPr lang="en-GB" sz="800" dirty="0"/>
          </a:p>
          <a:p>
            <a:pPr marL="0" indent="0" algn="ctr">
              <a:buNone/>
            </a:pPr>
            <a:r>
              <a:rPr lang="en-GB" sz="2000" dirty="0"/>
              <a:t>with t = </a:t>
            </a:r>
            <a:r>
              <a:rPr lang="en-GB" sz="2000" dirty="0" smtClean="0"/>
              <a:t>1-6, </a:t>
            </a:r>
          </a:p>
          <a:p>
            <a:pPr marL="0" indent="0" algn="ctr">
              <a:buNone/>
            </a:pPr>
            <a:r>
              <a:rPr lang="en-GB" sz="2000" dirty="0" err="1" smtClean="0"/>
              <a:t>x</a:t>
            </a:r>
            <a:r>
              <a:rPr lang="en-GB" sz="2000" baseline="-25000" dirty="0" err="1" smtClean="0"/>
              <a:t>it</a:t>
            </a:r>
            <a:r>
              <a:rPr lang="en-GB" sz="2000" baseline="-25000" dirty="0" smtClean="0"/>
              <a:t> </a:t>
            </a:r>
            <a:r>
              <a:rPr lang="en-GB" sz="2000" dirty="0"/>
              <a:t>contains the explanatory and the control variables</a:t>
            </a:r>
            <a:endParaRPr lang="en-US" sz="2000" dirty="0"/>
          </a:p>
          <a:p>
            <a:endParaRPr lang="en-US" dirty="0"/>
          </a:p>
        </p:txBody>
      </p:sp>
    </p:spTree>
    <p:extLst>
      <p:ext uri="{BB962C8B-B14F-4D97-AF65-F5344CB8AC3E}">
        <p14:creationId xmlns:p14="http://schemas.microsoft.com/office/powerpoint/2010/main" val="253538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err="1" smtClean="0"/>
              <a:t>Logit</a:t>
            </a:r>
            <a:r>
              <a:rPr lang="en-GB" sz="3200" dirty="0" smtClean="0"/>
              <a:t> models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788080"/>
              </p:ext>
            </p:extLst>
          </p:nvPr>
        </p:nvGraphicFramePr>
        <p:xfrm>
          <a:off x="323529" y="1133417"/>
          <a:ext cx="8550471" cy="5698839"/>
        </p:xfrm>
        <a:graphic>
          <a:graphicData uri="http://schemas.openxmlformats.org/drawingml/2006/table">
            <a:tbl>
              <a:tblPr firstRow="1" firstCol="1" bandRow="1">
                <a:tableStyleId>{5C22544A-7EE6-4342-B048-85BDC9FD1C3A}</a:tableStyleId>
              </a:tblPr>
              <a:tblGrid>
                <a:gridCol w="3695950"/>
                <a:gridCol w="1619208"/>
                <a:gridCol w="1472329"/>
                <a:gridCol w="1762984"/>
              </a:tblGrid>
              <a:tr h="406749">
                <a:tc>
                  <a:txBody>
                    <a:bodyPr/>
                    <a:lstStyle/>
                    <a:p>
                      <a:pPr algn="ctr">
                        <a:lnSpc>
                          <a:spcPct val="115000"/>
                        </a:lnSpc>
                      </a:pPr>
                      <a:r>
                        <a:rPr lang="en-US" sz="1050" b="1" kern="1200" dirty="0" smtClean="0">
                          <a:solidFill>
                            <a:schemeClr val="lt1"/>
                          </a:solidFill>
                          <a:effectLst/>
                          <a:latin typeface="+mn-lt"/>
                          <a:ea typeface="+mn-ea"/>
                          <a:cs typeface="+mn-cs"/>
                        </a:rPr>
                        <a:t>Dependent: Top 15 region in year t</a:t>
                      </a:r>
                      <a:endParaRPr lang="en-US" sz="1050" b="1" kern="1200" dirty="0">
                        <a:solidFill>
                          <a:schemeClr val="lt1"/>
                        </a:solidFill>
                        <a:effectLst/>
                        <a:latin typeface="+mn-lt"/>
                        <a:ea typeface="+mn-ea"/>
                        <a:cs typeface="+mn-cs"/>
                      </a:endParaRPr>
                    </a:p>
                  </a:txBody>
                  <a:tcPr marL="45929" marR="45929" marT="0" marB="0" anchor="b"/>
                </a:tc>
                <a:tc>
                  <a:txBody>
                    <a:bodyPr/>
                    <a:lstStyle/>
                    <a:p>
                      <a:pPr algn="ctr">
                        <a:lnSpc>
                          <a:spcPct val="115000"/>
                        </a:lnSpc>
                        <a:spcAft>
                          <a:spcPts val="0"/>
                        </a:spcAft>
                      </a:pPr>
                      <a:endParaRPr lang="en-GB" sz="1100" dirty="0" smtClean="0">
                        <a:effectLst/>
                      </a:endParaRPr>
                    </a:p>
                    <a:p>
                      <a:pPr algn="ctr">
                        <a:lnSpc>
                          <a:spcPct val="115000"/>
                        </a:lnSpc>
                        <a:spcAft>
                          <a:spcPts val="0"/>
                        </a:spcAft>
                      </a:pPr>
                      <a:r>
                        <a:rPr lang="en-GB" sz="1100" dirty="0" smtClean="0">
                          <a:effectLst/>
                        </a:rPr>
                        <a:t>All </a:t>
                      </a:r>
                      <a:r>
                        <a:rPr lang="en-GB" sz="1100" dirty="0">
                          <a:effectLst/>
                        </a:rPr>
                        <a:t>Regions </a:t>
                      </a:r>
                      <a:endParaRPr lang="en-US" sz="1100" dirty="0">
                        <a:effectLst/>
                        <a:latin typeface="Calibri"/>
                        <a:ea typeface="Calibri"/>
                        <a:cs typeface="Times New Roman"/>
                      </a:endParaRPr>
                    </a:p>
                  </a:txBody>
                  <a:tcPr marL="45929" marR="45929" marT="0" marB="0"/>
                </a:tc>
                <a:tc>
                  <a:txBody>
                    <a:bodyPr/>
                    <a:lstStyle/>
                    <a:p>
                      <a:pPr algn="ctr">
                        <a:lnSpc>
                          <a:spcPct val="115000"/>
                        </a:lnSpc>
                        <a:spcAft>
                          <a:spcPts val="0"/>
                        </a:spcAft>
                      </a:pPr>
                      <a:r>
                        <a:rPr lang="en-GB" sz="1100" dirty="0">
                          <a:effectLst/>
                        </a:rPr>
                        <a:t>Regions with </a:t>
                      </a:r>
                      <a:endParaRPr lang="en-GB" sz="1100" dirty="0" smtClean="0">
                        <a:effectLst/>
                      </a:endParaRPr>
                    </a:p>
                    <a:p>
                      <a:pPr algn="ctr">
                        <a:lnSpc>
                          <a:spcPct val="115000"/>
                        </a:lnSpc>
                        <a:spcAft>
                          <a:spcPts val="0"/>
                        </a:spcAft>
                      </a:pPr>
                      <a:r>
                        <a:rPr lang="en-GB" sz="1100" dirty="0" smtClean="0">
                          <a:effectLst/>
                        </a:rPr>
                        <a:t>distributed </a:t>
                      </a:r>
                      <a:r>
                        <a:rPr lang="en-GB" sz="1100" dirty="0">
                          <a:effectLst/>
                        </a:rPr>
                        <a:t>texture</a:t>
                      </a:r>
                      <a:endParaRPr lang="en-US" sz="1100" dirty="0">
                        <a:effectLst/>
                        <a:latin typeface="Calibri"/>
                        <a:ea typeface="Calibri"/>
                        <a:cs typeface="Times New Roman"/>
                      </a:endParaRPr>
                    </a:p>
                  </a:txBody>
                  <a:tcPr marL="45929" marR="45929" marT="0" marB="0" anchor="b"/>
                </a:tc>
                <a:tc>
                  <a:txBody>
                    <a:bodyPr/>
                    <a:lstStyle/>
                    <a:p>
                      <a:pPr algn="ctr">
                        <a:lnSpc>
                          <a:spcPct val="115000"/>
                        </a:lnSpc>
                        <a:spcAft>
                          <a:spcPts val="0"/>
                        </a:spcAft>
                      </a:pPr>
                      <a:r>
                        <a:rPr lang="en-GB" sz="1100" dirty="0">
                          <a:effectLst/>
                        </a:rPr>
                        <a:t>Regions with </a:t>
                      </a:r>
                      <a:endParaRPr lang="en-GB" sz="1100" dirty="0" smtClean="0">
                        <a:effectLst/>
                      </a:endParaRPr>
                    </a:p>
                    <a:p>
                      <a:pPr algn="ctr">
                        <a:lnSpc>
                          <a:spcPct val="115000"/>
                        </a:lnSpc>
                        <a:spcAft>
                          <a:spcPts val="0"/>
                        </a:spcAft>
                      </a:pPr>
                      <a:r>
                        <a:rPr lang="en-GB" sz="1100" dirty="0" smtClean="0">
                          <a:effectLst/>
                        </a:rPr>
                        <a:t>concentrated </a:t>
                      </a:r>
                      <a:r>
                        <a:rPr lang="en-GB" sz="1100" dirty="0">
                          <a:effectLst/>
                        </a:rPr>
                        <a:t>texture</a:t>
                      </a:r>
                      <a:endParaRPr lang="en-US" sz="1100" dirty="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dirty="0">
                          <a:effectLst/>
                        </a:rPr>
                        <a:t>Science-intensity of the region</a:t>
                      </a:r>
                      <a:endParaRPr lang="en-US" sz="105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17.56**</a:t>
                      </a:r>
                      <a:endParaRPr lang="en-US" sz="1000">
                        <a:effectLst/>
                      </a:endParaRPr>
                    </a:p>
                    <a:p>
                      <a:pPr algn="ctr">
                        <a:lnSpc>
                          <a:spcPct val="150000"/>
                        </a:lnSpc>
                        <a:spcAft>
                          <a:spcPts val="0"/>
                        </a:spcAft>
                      </a:pPr>
                      <a:r>
                        <a:rPr lang="en-GB" sz="1000">
                          <a:effectLst/>
                        </a:rPr>
                        <a:t>(7.89)</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86.18***</a:t>
                      </a:r>
                      <a:endParaRPr lang="en-US" sz="1000">
                        <a:effectLst/>
                      </a:endParaRPr>
                    </a:p>
                    <a:p>
                      <a:pPr algn="ctr">
                        <a:lnSpc>
                          <a:spcPct val="150000"/>
                        </a:lnSpc>
                        <a:spcAft>
                          <a:spcPts val="0"/>
                        </a:spcAft>
                      </a:pPr>
                      <a:r>
                        <a:rPr lang="en-GB" sz="1000">
                          <a:effectLst/>
                        </a:rPr>
                        <a:t>(25.07)</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52.39***</a:t>
                      </a:r>
                      <a:endParaRPr lang="en-US" sz="1000">
                        <a:effectLst/>
                      </a:endParaRPr>
                    </a:p>
                    <a:p>
                      <a:pPr algn="ctr">
                        <a:lnSpc>
                          <a:spcPct val="150000"/>
                        </a:lnSpc>
                        <a:spcAft>
                          <a:spcPts val="0"/>
                        </a:spcAft>
                      </a:pPr>
                      <a:r>
                        <a:rPr lang="en-GB" sz="1000">
                          <a:effectLst/>
                        </a:rPr>
                        <a:t>(17.34)</a:t>
                      </a:r>
                      <a:endParaRPr lang="en-US" sz="100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dirty="0">
                          <a:effectLst/>
                        </a:rPr>
                        <a:t>Number of firms</a:t>
                      </a:r>
                      <a:endParaRPr lang="en-US" sz="105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0.69***</a:t>
                      </a:r>
                      <a:endParaRPr lang="en-US" sz="1000">
                        <a:effectLst/>
                      </a:endParaRPr>
                    </a:p>
                    <a:p>
                      <a:pPr algn="ctr">
                        <a:lnSpc>
                          <a:spcPct val="150000"/>
                        </a:lnSpc>
                        <a:spcAft>
                          <a:spcPts val="0"/>
                        </a:spcAft>
                      </a:pPr>
                      <a:r>
                        <a:rPr lang="en-GB" sz="1000">
                          <a:effectLst/>
                        </a:rPr>
                        <a:t>(0.18)</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2.17**</a:t>
                      </a:r>
                      <a:endParaRPr lang="en-US" sz="1000">
                        <a:effectLst/>
                      </a:endParaRPr>
                    </a:p>
                    <a:p>
                      <a:pPr algn="ctr">
                        <a:lnSpc>
                          <a:spcPct val="150000"/>
                        </a:lnSpc>
                        <a:spcAft>
                          <a:spcPts val="0"/>
                        </a:spcAft>
                      </a:pPr>
                      <a:r>
                        <a:rPr lang="en-GB" sz="1000">
                          <a:effectLst/>
                        </a:rPr>
                        <a:t>(0.87)</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0.92**</a:t>
                      </a:r>
                      <a:endParaRPr lang="en-US" sz="1000">
                        <a:effectLst/>
                      </a:endParaRPr>
                    </a:p>
                    <a:p>
                      <a:pPr algn="ctr">
                        <a:lnSpc>
                          <a:spcPct val="150000"/>
                        </a:lnSpc>
                        <a:spcAft>
                          <a:spcPts val="0"/>
                        </a:spcAft>
                      </a:pPr>
                      <a:r>
                        <a:rPr lang="en-GB" sz="1000">
                          <a:effectLst/>
                        </a:rPr>
                        <a:t>(0.41)</a:t>
                      </a:r>
                      <a:endParaRPr lang="en-US" sz="100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dirty="0">
                          <a:effectLst/>
                        </a:rPr>
                        <a:t>Company concentration index</a:t>
                      </a:r>
                      <a:endParaRPr lang="en-US" sz="105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6.14**</a:t>
                      </a:r>
                      <a:endParaRPr lang="en-US" sz="1000">
                        <a:effectLst/>
                      </a:endParaRPr>
                    </a:p>
                    <a:p>
                      <a:pPr algn="ctr">
                        <a:lnSpc>
                          <a:spcPct val="150000"/>
                        </a:lnSpc>
                        <a:spcAft>
                          <a:spcPts val="0"/>
                        </a:spcAft>
                      </a:pPr>
                      <a:r>
                        <a:rPr lang="en-GB" sz="1000">
                          <a:effectLst/>
                        </a:rPr>
                        <a:t>(3.02)</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-22.77</a:t>
                      </a:r>
                      <a:endParaRPr lang="en-US" sz="1000">
                        <a:effectLst/>
                      </a:endParaRPr>
                    </a:p>
                    <a:p>
                      <a:pPr algn="ctr">
                        <a:lnSpc>
                          <a:spcPct val="150000"/>
                        </a:lnSpc>
                        <a:spcAft>
                          <a:spcPts val="0"/>
                        </a:spcAft>
                      </a:pPr>
                      <a:r>
                        <a:rPr lang="en-GB" sz="1000">
                          <a:effectLst/>
                        </a:rPr>
                        <a:t>(23.41)</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25.34***</a:t>
                      </a:r>
                      <a:endParaRPr lang="en-US" sz="1000">
                        <a:effectLst/>
                      </a:endParaRPr>
                    </a:p>
                    <a:p>
                      <a:pPr algn="ctr">
                        <a:lnSpc>
                          <a:spcPct val="150000"/>
                        </a:lnSpc>
                        <a:spcAft>
                          <a:spcPts val="0"/>
                        </a:spcAft>
                      </a:pPr>
                      <a:r>
                        <a:rPr lang="en-GB" sz="1000">
                          <a:effectLst/>
                        </a:rPr>
                        <a:t>(9.56)</a:t>
                      </a:r>
                      <a:endParaRPr lang="en-US" sz="100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dirty="0">
                          <a:effectLst/>
                        </a:rPr>
                        <a:t>Entrepreneurial orientation of knowledge institutes</a:t>
                      </a:r>
                      <a:endParaRPr lang="en-US" sz="105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201.14**</a:t>
                      </a:r>
                      <a:endParaRPr lang="en-US" sz="1000" dirty="0">
                        <a:effectLst/>
                      </a:endParaRPr>
                    </a:p>
                    <a:p>
                      <a:pPr algn="ctr">
                        <a:lnSpc>
                          <a:spcPct val="150000"/>
                        </a:lnSpc>
                        <a:spcAft>
                          <a:spcPts val="0"/>
                        </a:spcAft>
                      </a:pPr>
                      <a:r>
                        <a:rPr lang="en-GB" sz="1000" dirty="0">
                          <a:effectLst/>
                        </a:rPr>
                        <a:t>(102.21)</a:t>
                      </a:r>
                      <a:endParaRPr lang="en-US" sz="100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1479.37***</a:t>
                      </a:r>
                      <a:endParaRPr lang="en-US" sz="1000">
                        <a:effectLst/>
                      </a:endParaRPr>
                    </a:p>
                    <a:p>
                      <a:pPr algn="ctr">
                        <a:lnSpc>
                          <a:spcPct val="150000"/>
                        </a:lnSpc>
                        <a:spcAft>
                          <a:spcPts val="0"/>
                        </a:spcAft>
                      </a:pPr>
                      <a:r>
                        <a:rPr lang="en-GB" sz="1000">
                          <a:effectLst/>
                        </a:rPr>
                        <a:t>(557.68)</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504.07</a:t>
                      </a:r>
                      <a:endParaRPr lang="en-US" sz="1000" dirty="0">
                        <a:effectLst/>
                      </a:endParaRPr>
                    </a:p>
                    <a:p>
                      <a:pPr algn="ctr">
                        <a:lnSpc>
                          <a:spcPct val="150000"/>
                        </a:lnSpc>
                        <a:spcAft>
                          <a:spcPts val="0"/>
                        </a:spcAft>
                      </a:pPr>
                      <a:r>
                        <a:rPr lang="en-GB" sz="1000" dirty="0">
                          <a:effectLst/>
                        </a:rPr>
                        <a:t>(329.23)</a:t>
                      </a:r>
                      <a:endParaRPr lang="en-US" sz="1000" dirty="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dirty="0">
                          <a:effectLst/>
                        </a:rPr>
                        <a:t>International collaboration with knowledge institutes</a:t>
                      </a:r>
                      <a:endParaRPr lang="en-US" sz="105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1.28**</a:t>
                      </a:r>
                      <a:endParaRPr lang="en-US" sz="1000" dirty="0">
                        <a:effectLst/>
                      </a:endParaRPr>
                    </a:p>
                    <a:p>
                      <a:pPr algn="ctr">
                        <a:lnSpc>
                          <a:spcPct val="150000"/>
                        </a:lnSpc>
                        <a:spcAft>
                          <a:spcPts val="0"/>
                        </a:spcAft>
                      </a:pPr>
                      <a:r>
                        <a:rPr lang="en-GB" sz="1000" dirty="0">
                          <a:effectLst/>
                        </a:rPr>
                        <a:t>(0.60)</a:t>
                      </a:r>
                      <a:endParaRPr lang="en-US" sz="100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3.36</a:t>
                      </a:r>
                      <a:endParaRPr lang="en-US" sz="1000" dirty="0">
                        <a:effectLst/>
                      </a:endParaRPr>
                    </a:p>
                    <a:p>
                      <a:pPr algn="ctr">
                        <a:lnSpc>
                          <a:spcPct val="150000"/>
                        </a:lnSpc>
                        <a:spcAft>
                          <a:spcPts val="0"/>
                        </a:spcAft>
                      </a:pPr>
                      <a:r>
                        <a:rPr lang="en-GB" sz="1000" dirty="0">
                          <a:effectLst/>
                        </a:rPr>
                        <a:t>(5.24)</a:t>
                      </a:r>
                      <a:endParaRPr lang="en-US" sz="100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4.32***</a:t>
                      </a:r>
                      <a:endParaRPr lang="en-US" sz="1000">
                        <a:effectLst/>
                      </a:endParaRPr>
                    </a:p>
                    <a:p>
                      <a:pPr algn="ctr">
                        <a:lnSpc>
                          <a:spcPct val="150000"/>
                        </a:lnSpc>
                        <a:spcAft>
                          <a:spcPts val="0"/>
                        </a:spcAft>
                      </a:pPr>
                      <a:r>
                        <a:rPr lang="en-GB" sz="1000">
                          <a:effectLst/>
                        </a:rPr>
                        <a:t>(1.25)</a:t>
                      </a:r>
                      <a:endParaRPr lang="en-US" sz="100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dirty="0">
                          <a:effectLst/>
                        </a:rPr>
                        <a:t>International collaboration with firms</a:t>
                      </a:r>
                      <a:endParaRPr lang="en-US" sz="105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-0.41</a:t>
                      </a:r>
                      <a:endParaRPr lang="en-US" sz="1000" dirty="0">
                        <a:effectLst/>
                      </a:endParaRPr>
                    </a:p>
                    <a:p>
                      <a:pPr algn="ctr">
                        <a:lnSpc>
                          <a:spcPct val="150000"/>
                        </a:lnSpc>
                        <a:spcAft>
                          <a:spcPts val="0"/>
                        </a:spcAft>
                      </a:pPr>
                      <a:r>
                        <a:rPr lang="en-GB" sz="1000" dirty="0">
                          <a:effectLst/>
                        </a:rPr>
                        <a:t>(0.57)</a:t>
                      </a:r>
                      <a:endParaRPr lang="en-US" sz="100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-1.98</a:t>
                      </a:r>
                      <a:endParaRPr lang="en-US" sz="1000" dirty="0">
                        <a:effectLst/>
                      </a:endParaRPr>
                    </a:p>
                    <a:p>
                      <a:pPr algn="ctr">
                        <a:lnSpc>
                          <a:spcPct val="150000"/>
                        </a:lnSpc>
                        <a:spcAft>
                          <a:spcPts val="0"/>
                        </a:spcAft>
                      </a:pPr>
                      <a:r>
                        <a:rPr lang="en-GB" sz="1000" dirty="0">
                          <a:effectLst/>
                        </a:rPr>
                        <a:t>(3.08)</a:t>
                      </a:r>
                      <a:endParaRPr lang="en-US" sz="100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-0.31</a:t>
                      </a:r>
                      <a:endParaRPr lang="en-US" sz="1000">
                        <a:effectLst/>
                      </a:endParaRPr>
                    </a:p>
                    <a:p>
                      <a:pPr algn="ctr">
                        <a:lnSpc>
                          <a:spcPct val="150000"/>
                        </a:lnSpc>
                        <a:spcAft>
                          <a:spcPts val="0"/>
                        </a:spcAft>
                      </a:pPr>
                      <a:r>
                        <a:rPr lang="en-GB" sz="1000">
                          <a:effectLst/>
                        </a:rPr>
                        <a:t>(0.99)</a:t>
                      </a:r>
                      <a:endParaRPr lang="en-US" sz="100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a:effectLst/>
                        </a:rPr>
                        <a:t>Population</a:t>
                      </a:r>
                      <a:endParaRPr lang="en-US" sz="105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0.0005</a:t>
                      </a:r>
                      <a:endParaRPr lang="en-US" sz="1000">
                        <a:effectLst/>
                      </a:endParaRPr>
                    </a:p>
                    <a:p>
                      <a:pPr algn="ctr">
                        <a:lnSpc>
                          <a:spcPct val="150000"/>
                        </a:lnSpc>
                        <a:spcAft>
                          <a:spcPts val="0"/>
                        </a:spcAft>
                      </a:pPr>
                      <a:r>
                        <a:rPr lang="en-GB" sz="1000">
                          <a:effectLst/>
                        </a:rPr>
                        <a:t>(0.0003)</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0.0007</a:t>
                      </a:r>
                      <a:endParaRPr lang="en-US" sz="1000" dirty="0">
                        <a:effectLst/>
                      </a:endParaRPr>
                    </a:p>
                    <a:p>
                      <a:pPr algn="ctr">
                        <a:lnSpc>
                          <a:spcPct val="150000"/>
                        </a:lnSpc>
                        <a:spcAft>
                          <a:spcPts val="0"/>
                        </a:spcAft>
                      </a:pPr>
                      <a:r>
                        <a:rPr lang="en-GB" sz="1000" dirty="0">
                          <a:effectLst/>
                        </a:rPr>
                        <a:t>(0.0006)</a:t>
                      </a:r>
                      <a:endParaRPr lang="en-US" sz="100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0.0032***</a:t>
                      </a:r>
                      <a:endParaRPr lang="en-US" sz="1000" dirty="0">
                        <a:effectLst/>
                      </a:endParaRPr>
                    </a:p>
                    <a:p>
                      <a:pPr algn="ctr">
                        <a:lnSpc>
                          <a:spcPct val="150000"/>
                        </a:lnSpc>
                        <a:spcAft>
                          <a:spcPts val="0"/>
                        </a:spcAft>
                      </a:pPr>
                      <a:r>
                        <a:rPr lang="en-GB" sz="1000" dirty="0">
                          <a:effectLst/>
                        </a:rPr>
                        <a:t>(0.0012)</a:t>
                      </a:r>
                      <a:endParaRPr lang="en-US" sz="1000" dirty="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a:effectLst/>
                        </a:rPr>
                        <a:t>US dummy</a:t>
                      </a:r>
                      <a:endParaRPr lang="en-US" sz="105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-0.23</a:t>
                      </a:r>
                      <a:endParaRPr lang="en-US" sz="1000">
                        <a:effectLst/>
                      </a:endParaRPr>
                    </a:p>
                    <a:p>
                      <a:pPr algn="ctr">
                        <a:lnSpc>
                          <a:spcPct val="150000"/>
                        </a:lnSpc>
                        <a:spcAft>
                          <a:spcPts val="0"/>
                        </a:spcAft>
                      </a:pPr>
                      <a:r>
                        <a:rPr lang="en-GB" sz="1000">
                          <a:effectLst/>
                        </a:rPr>
                        <a:t>(1.96)</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14.24*</a:t>
                      </a:r>
                      <a:endParaRPr lang="en-US" sz="1000" dirty="0">
                        <a:effectLst/>
                      </a:endParaRPr>
                    </a:p>
                    <a:p>
                      <a:pPr algn="ctr">
                        <a:lnSpc>
                          <a:spcPct val="150000"/>
                        </a:lnSpc>
                        <a:spcAft>
                          <a:spcPts val="0"/>
                        </a:spcAft>
                      </a:pPr>
                      <a:r>
                        <a:rPr lang="en-GB" sz="1000" dirty="0">
                          <a:effectLst/>
                        </a:rPr>
                        <a:t>(7.57)</a:t>
                      </a:r>
                      <a:endParaRPr lang="en-US" sz="100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-6.07</a:t>
                      </a:r>
                      <a:endParaRPr lang="en-US" sz="1000" dirty="0">
                        <a:effectLst/>
                      </a:endParaRPr>
                    </a:p>
                    <a:p>
                      <a:pPr algn="ctr">
                        <a:lnSpc>
                          <a:spcPct val="150000"/>
                        </a:lnSpc>
                        <a:spcAft>
                          <a:spcPts val="0"/>
                        </a:spcAft>
                      </a:pPr>
                      <a:r>
                        <a:rPr lang="en-GB" sz="1000" dirty="0">
                          <a:effectLst/>
                        </a:rPr>
                        <a:t>(6.38)</a:t>
                      </a:r>
                      <a:endParaRPr lang="en-US" sz="1000" dirty="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a:effectLst/>
                        </a:rPr>
                        <a:t>Time</a:t>
                      </a:r>
                      <a:endParaRPr lang="en-US" sz="105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-0.78***</a:t>
                      </a:r>
                      <a:endParaRPr lang="en-US" sz="1000">
                        <a:effectLst/>
                      </a:endParaRPr>
                    </a:p>
                    <a:p>
                      <a:pPr algn="ctr">
                        <a:lnSpc>
                          <a:spcPct val="150000"/>
                        </a:lnSpc>
                        <a:spcAft>
                          <a:spcPts val="0"/>
                        </a:spcAft>
                      </a:pPr>
                      <a:r>
                        <a:rPr lang="en-GB" sz="1000">
                          <a:effectLst/>
                        </a:rPr>
                        <a:t>(0.29)</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-0.87</a:t>
                      </a:r>
                      <a:endParaRPr lang="en-US" sz="1000">
                        <a:effectLst/>
                      </a:endParaRPr>
                    </a:p>
                    <a:p>
                      <a:pPr algn="ctr">
                        <a:lnSpc>
                          <a:spcPct val="150000"/>
                        </a:lnSpc>
                        <a:spcAft>
                          <a:spcPts val="0"/>
                        </a:spcAft>
                      </a:pPr>
                      <a:r>
                        <a:rPr lang="en-GB" sz="1000">
                          <a:effectLst/>
                        </a:rPr>
                        <a:t>(1.16)</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-2.52***</a:t>
                      </a:r>
                      <a:endParaRPr lang="en-US" sz="1000" dirty="0">
                        <a:effectLst/>
                      </a:endParaRPr>
                    </a:p>
                    <a:p>
                      <a:pPr algn="ctr">
                        <a:lnSpc>
                          <a:spcPct val="150000"/>
                        </a:lnSpc>
                        <a:spcAft>
                          <a:spcPts val="0"/>
                        </a:spcAft>
                      </a:pPr>
                      <a:r>
                        <a:rPr lang="en-GB" sz="1000" dirty="0">
                          <a:effectLst/>
                        </a:rPr>
                        <a:t>(0.76)</a:t>
                      </a:r>
                      <a:endParaRPr lang="en-US" sz="1000" dirty="0">
                        <a:effectLst/>
                        <a:latin typeface="Calibri"/>
                        <a:ea typeface="Calibri"/>
                        <a:cs typeface="Times New Roman"/>
                      </a:endParaRPr>
                    </a:p>
                  </a:txBody>
                  <a:tcPr marL="45929" marR="45929" marT="0" marB="0" anchor="b"/>
                </a:tc>
              </a:tr>
              <a:tr h="439755">
                <a:tc>
                  <a:txBody>
                    <a:bodyPr/>
                    <a:lstStyle/>
                    <a:p>
                      <a:pPr>
                        <a:lnSpc>
                          <a:spcPct val="150000"/>
                        </a:lnSpc>
                        <a:spcBef>
                          <a:spcPts val="300"/>
                        </a:spcBef>
                        <a:spcAft>
                          <a:spcPts val="300"/>
                        </a:spcAft>
                      </a:pPr>
                      <a:r>
                        <a:rPr lang="en-GB" sz="1050">
                          <a:effectLst/>
                        </a:rPr>
                        <a:t>Constant</a:t>
                      </a:r>
                      <a:endParaRPr lang="en-US" sz="105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-19.06***</a:t>
                      </a:r>
                      <a:endParaRPr lang="en-US" sz="1000">
                        <a:effectLst/>
                      </a:endParaRPr>
                    </a:p>
                    <a:p>
                      <a:pPr algn="ctr">
                        <a:lnSpc>
                          <a:spcPct val="150000"/>
                        </a:lnSpc>
                        <a:spcAft>
                          <a:spcPts val="0"/>
                        </a:spcAft>
                      </a:pPr>
                      <a:r>
                        <a:rPr lang="en-GB" sz="1000">
                          <a:effectLst/>
                        </a:rPr>
                        <a:t>(5.03)</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-75.49***</a:t>
                      </a:r>
                      <a:endParaRPr lang="en-US" sz="1000">
                        <a:effectLst/>
                      </a:endParaRPr>
                    </a:p>
                    <a:p>
                      <a:pPr algn="ctr">
                        <a:lnSpc>
                          <a:spcPct val="150000"/>
                        </a:lnSpc>
                        <a:spcAft>
                          <a:spcPts val="0"/>
                        </a:spcAft>
                      </a:pPr>
                      <a:r>
                        <a:rPr lang="en-GB" sz="1000">
                          <a:effectLst/>
                        </a:rPr>
                        <a:t>(18.35)</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-51.66***</a:t>
                      </a:r>
                      <a:endParaRPr lang="en-US" sz="1000" dirty="0">
                        <a:effectLst/>
                      </a:endParaRPr>
                    </a:p>
                    <a:p>
                      <a:pPr algn="ctr">
                        <a:lnSpc>
                          <a:spcPct val="150000"/>
                        </a:lnSpc>
                        <a:spcAft>
                          <a:spcPts val="0"/>
                        </a:spcAft>
                      </a:pPr>
                      <a:r>
                        <a:rPr lang="en-GB" sz="1000" dirty="0">
                          <a:effectLst/>
                        </a:rPr>
                        <a:t>(10.34)</a:t>
                      </a:r>
                      <a:endParaRPr lang="en-US" sz="1000" dirty="0">
                        <a:effectLst/>
                        <a:latin typeface="Calibri"/>
                        <a:ea typeface="Calibri"/>
                        <a:cs typeface="Times New Roman"/>
                      </a:endParaRPr>
                    </a:p>
                  </a:txBody>
                  <a:tcPr marL="45929" marR="45929" marT="0" marB="0" anchor="b"/>
                </a:tc>
              </a:tr>
              <a:tr h="219878">
                <a:tc>
                  <a:txBody>
                    <a:bodyPr/>
                    <a:lstStyle/>
                    <a:p>
                      <a:pPr>
                        <a:lnSpc>
                          <a:spcPct val="150000"/>
                        </a:lnSpc>
                        <a:spcAft>
                          <a:spcPts val="0"/>
                        </a:spcAft>
                      </a:pPr>
                      <a:r>
                        <a:rPr lang="en-GB" sz="1050">
                          <a:effectLst/>
                        </a:rPr>
                        <a:t>Observations</a:t>
                      </a:r>
                      <a:endParaRPr lang="en-US" sz="105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606</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384</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222</a:t>
                      </a:r>
                      <a:endParaRPr lang="en-US" sz="1000" dirty="0">
                        <a:effectLst/>
                        <a:latin typeface="Calibri"/>
                        <a:ea typeface="Calibri"/>
                        <a:cs typeface="Times New Roman"/>
                      </a:endParaRPr>
                    </a:p>
                  </a:txBody>
                  <a:tcPr marL="45929" marR="45929" marT="0" marB="0" anchor="b"/>
                </a:tc>
              </a:tr>
              <a:tr h="219878">
                <a:tc>
                  <a:txBody>
                    <a:bodyPr/>
                    <a:lstStyle/>
                    <a:p>
                      <a:pPr>
                        <a:lnSpc>
                          <a:spcPct val="150000"/>
                        </a:lnSpc>
                        <a:spcAft>
                          <a:spcPts val="0"/>
                        </a:spcAft>
                      </a:pPr>
                      <a:r>
                        <a:rPr lang="en-GB" sz="1050">
                          <a:effectLst/>
                        </a:rPr>
                        <a:t>Loglikelihood</a:t>
                      </a:r>
                      <a:endParaRPr lang="en-US" sz="105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-525.07</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-9.86</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-27.23</a:t>
                      </a:r>
                      <a:endParaRPr lang="en-US" sz="1000" dirty="0">
                        <a:effectLst/>
                        <a:latin typeface="Calibri"/>
                        <a:ea typeface="Calibri"/>
                        <a:cs typeface="Times New Roman"/>
                      </a:endParaRPr>
                    </a:p>
                  </a:txBody>
                  <a:tcPr marL="45929" marR="45929" marT="0" marB="0" anchor="b"/>
                </a:tc>
              </a:tr>
              <a:tr h="219878">
                <a:tc>
                  <a:txBody>
                    <a:bodyPr/>
                    <a:lstStyle/>
                    <a:p>
                      <a:pPr>
                        <a:lnSpc>
                          <a:spcPct val="150000"/>
                        </a:lnSpc>
                        <a:spcAft>
                          <a:spcPts val="0"/>
                        </a:spcAft>
                      </a:pPr>
                      <a:r>
                        <a:rPr lang="en-GB" sz="1050" dirty="0">
                          <a:effectLst/>
                        </a:rPr>
                        <a:t>P</a:t>
                      </a:r>
                      <a:endParaRPr lang="en-US" sz="105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0.0086</a:t>
                      </a:r>
                      <a:endParaRPr lang="en-US" sz="1000" dirty="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a:effectLst/>
                        </a:rPr>
                        <a:t>0.0021</a:t>
                      </a:r>
                      <a:endParaRPr lang="en-US" sz="1000">
                        <a:effectLst/>
                        <a:latin typeface="Calibri"/>
                        <a:ea typeface="Calibri"/>
                        <a:cs typeface="Times New Roman"/>
                      </a:endParaRPr>
                    </a:p>
                  </a:txBody>
                  <a:tcPr marL="45929" marR="45929" marT="0" marB="0" anchor="b"/>
                </a:tc>
                <a:tc>
                  <a:txBody>
                    <a:bodyPr/>
                    <a:lstStyle/>
                    <a:p>
                      <a:pPr algn="ctr">
                        <a:lnSpc>
                          <a:spcPct val="150000"/>
                        </a:lnSpc>
                        <a:spcAft>
                          <a:spcPts val="0"/>
                        </a:spcAft>
                      </a:pPr>
                      <a:r>
                        <a:rPr lang="en-GB" sz="1000" dirty="0">
                          <a:effectLst/>
                        </a:rPr>
                        <a:t>0.0004</a:t>
                      </a:r>
                      <a:endParaRPr lang="en-US" sz="1000" dirty="0">
                        <a:effectLst/>
                        <a:latin typeface="Calibri"/>
                        <a:ea typeface="Calibri"/>
                        <a:cs typeface="Times New Roman"/>
                      </a:endParaRPr>
                    </a:p>
                  </a:txBody>
                  <a:tcPr marL="45929" marR="45929" marT="0" marB="0" anchor="b"/>
                </a:tc>
              </a:tr>
            </a:tbl>
          </a:graphicData>
        </a:graphic>
      </p:graphicFrame>
    </p:spTree>
    <p:extLst>
      <p:ext uri="{BB962C8B-B14F-4D97-AF65-F5344CB8AC3E}">
        <p14:creationId xmlns:p14="http://schemas.microsoft.com/office/powerpoint/2010/main" val="2660944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err="1" smtClean="0"/>
              <a:t>Logit</a:t>
            </a:r>
            <a:r>
              <a:rPr lang="en-US" sz="3200" dirty="0" smtClean="0"/>
              <a:t> models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8852215"/>
              </p:ext>
            </p:extLst>
          </p:nvPr>
        </p:nvGraphicFramePr>
        <p:xfrm>
          <a:off x="323528" y="1336662"/>
          <a:ext cx="8550473" cy="5306315"/>
        </p:xfrm>
        <a:graphic>
          <a:graphicData uri="http://schemas.openxmlformats.org/drawingml/2006/table">
            <a:tbl>
              <a:tblPr firstRow="1" firstCol="1">
                <a:tableStyleId>{5C22544A-7EE6-4342-B048-85BDC9FD1C3A}</a:tableStyleId>
              </a:tblPr>
              <a:tblGrid>
                <a:gridCol w="2952328"/>
                <a:gridCol w="2016224"/>
                <a:gridCol w="1800200"/>
                <a:gridCol w="1781721"/>
              </a:tblGrid>
              <a:tr h="350615">
                <a:tc>
                  <a:txBody>
                    <a:bodyPr/>
                    <a:lstStyle/>
                    <a:p>
                      <a:pPr algn="ctr" rtl="0" fontAlgn="ctr"/>
                      <a:r>
                        <a:rPr lang="en-US" sz="1200" u="none" strike="noStrike" dirty="0">
                          <a:effectLst/>
                        </a:rPr>
                        <a:t>Dependent: 50+ patents in year t</a:t>
                      </a:r>
                      <a:endParaRPr lang="en-US" sz="1200" b="1" i="0" u="none" strike="noStrike" dirty="0">
                        <a:solidFill>
                          <a:srgbClr val="FFFFFF"/>
                        </a:solidFill>
                        <a:effectLst/>
                        <a:latin typeface="Arial"/>
                      </a:endParaRPr>
                    </a:p>
                  </a:txBody>
                  <a:tcPr marL="5921" marR="5921" marT="5921" marB="0" anchor="ctr"/>
                </a:tc>
                <a:tc>
                  <a:txBody>
                    <a:bodyPr/>
                    <a:lstStyle/>
                    <a:p>
                      <a:pPr algn="ctr" rtl="0" fontAlgn="ctr"/>
                      <a:r>
                        <a:rPr lang="en-US" sz="1100" u="none" strike="noStrike">
                          <a:effectLst/>
                        </a:rPr>
                        <a:t>All Regions </a:t>
                      </a:r>
                      <a:endParaRPr lang="en-US" sz="1100" b="1" i="0" u="none" strike="noStrike">
                        <a:solidFill>
                          <a:srgbClr val="FFFFFF"/>
                        </a:solidFill>
                        <a:effectLst/>
                        <a:latin typeface="Arial"/>
                      </a:endParaRPr>
                    </a:p>
                  </a:txBody>
                  <a:tcPr marL="5921" marR="5921" marT="5921" marB="0" anchor="ctr"/>
                </a:tc>
                <a:tc>
                  <a:txBody>
                    <a:bodyPr/>
                    <a:lstStyle/>
                    <a:p>
                      <a:pPr algn="ctr" rtl="0" fontAlgn="ctr"/>
                      <a:r>
                        <a:rPr lang="en-US" sz="1100" u="none" strike="noStrike" dirty="0">
                          <a:effectLst/>
                        </a:rPr>
                        <a:t>Regions </a:t>
                      </a:r>
                      <a:r>
                        <a:rPr lang="en-US" sz="1100" u="none" strike="noStrike" dirty="0" smtClean="0">
                          <a:effectLst/>
                        </a:rPr>
                        <a:t>with</a:t>
                      </a:r>
                    </a:p>
                    <a:p>
                      <a:pPr algn="ctr" rtl="0" fontAlgn="ctr"/>
                      <a:r>
                        <a:rPr lang="en-US" sz="1100" u="none" strike="noStrike" dirty="0" smtClean="0">
                          <a:effectLst/>
                        </a:rPr>
                        <a:t> </a:t>
                      </a:r>
                      <a:r>
                        <a:rPr lang="en-US" sz="1100" u="none" strike="noStrike" dirty="0">
                          <a:effectLst/>
                        </a:rPr>
                        <a:t>distributed texture</a:t>
                      </a:r>
                      <a:endParaRPr lang="en-US" sz="1100" b="1" i="0" u="none" strike="noStrike" dirty="0">
                        <a:solidFill>
                          <a:srgbClr val="FFFFFF"/>
                        </a:solidFill>
                        <a:effectLst/>
                        <a:latin typeface="Arial"/>
                      </a:endParaRPr>
                    </a:p>
                  </a:txBody>
                  <a:tcPr marL="5921" marR="5921" marT="5921" marB="0" anchor="ctr"/>
                </a:tc>
                <a:tc>
                  <a:txBody>
                    <a:bodyPr/>
                    <a:lstStyle/>
                    <a:p>
                      <a:pPr algn="ctr" rtl="0" fontAlgn="ctr"/>
                      <a:r>
                        <a:rPr lang="en-US" sz="1100" u="none" strike="noStrike" dirty="0">
                          <a:effectLst/>
                        </a:rPr>
                        <a:t>Regions with </a:t>
                      </a:r>
                      <a:endParaRPr lang="en-US" sz="1100" u="none" strike="noStrike" dirty="0" smtClean="0">
                        <a:effectLst/>
                      </a:endParaRPr>
                    </a:p>
                    <a:p>
                      <a:pPr algn="ctr" rtl="0" fontAlgn="ctr"/>
                      <a:r>
                        <a:rPr lang="en-US" sz="1100" u="none" strike="noStrike" dirty="0" smtClean="0">
                          <a:effectLst/>
                        </a:rPr>
                        <a:t>concentrated </a:t>
                      </a:r>
                      <a:r>
                        <a:rPr lang="en-US" sz="1100" u="none" strike="noStrike" dirty="0">
                          <a:effectLst/>
                        </a:rPr>
                        <a:t>texture</a:t>
                      </a:r>
                      <a:endParaRPr lang="en-US" sz="1100" b="1" i="0" u="none" strike="noStrike" dirty="0">
                        <a:solidFill>
                          <a:srgbClr val="FFFFFF"/>
                        </a:solidFill>
                        <a:effectLst/>
                        <a:latin typeface="Arial"/>
                      </a:endParaRPr>
                    </a:p>
                  </a:txBody>
                  <a:tcPr marL="5921" marR="5921" marT="5921" marB="0" anchor="ctr"/>
                </a:tc>
              </a:tr>
              <a:tr h="305719">
                <a:tc rowSpan="2">
                  <a:txBody>
                    <a:bodyPr/>
                    <a:lstStyle/>
                    <a:p>
                      <a:pPr algn="l" rtl="0" fontAlgn="ctr"/>
                      <a:r>
                        <a:rPr lang="en-US" sz="1200" u="none" strike="noStrike" dirty="0" smtClean="0">
                          <a:effectLst/>
                        </a:rPr>
                        <a:t> Science-intensity </a:t>
                      </a:r>
                      <a:r>
                        <a:rPr lang="en-US" sz="1200" u="none" strike="noStrike" dirty="0">
                          <a:effectLst/>
                        </a:rPr>
                        <a:t>of the region</a:t>
                      </a:r>
                      <a:endParaRPr lang="en-US" sz="1200" b="1" i="0" u="none" strike="noStrike" dirty="0">
                        <a:solidFill>
                          <a:srgbClr val="FFFFFF"/>
                        </a:solidFill>
                        <a:effectLst/>
                        <a:latin typeface="Arial"/>
                      </a:endParaRPr>
                    </a:p>
                  </a:txBody>
                  <a:tcPr marL="5921" marR="5921" marT="5921" marB="0" anchor="ctr"/>
                </a:tc>
                <a:tc>
                  <a:txBody>
                    <a:bodyPr/>
                    <a:lstStyle/>
                    <a:p>
                      <a:pPr algn="ctr" fontAlgn="b"/>
                      <a:r>
                        <a:rPr lang="en-US" sz="1050" u="none" strike="noStrike" dirty="0">
                          <a:effectLst/>
                        </a:rPr>
                        <a:t>15.9878**</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128.8433**</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13.6843**</a:t>
                      </a:r>
                      <a:endParaRPr lang="en-US" sz="1050" b="0" i="0" u="none" strike="noStrike">
                        <a:solidFill>
                          <a:srgbClr val="000000"/>
                        </a:solidFill>
                        <a:effectLst/>
                        <a:latin typeface="Calibri"/>
                      </a:endParaRPr>
                    </a:p>
                  </a:txBody>
                  <a:tcPr marL="5921" marR="5921" marT="5921" marB="0" anchor="b"/>
                </a:tc>
              </a:tr>
              <a:tr h="178492">
                <a:tc vMerge="1">
                  <a:txBody>
                    <a:bodyPr/>
                    <a:lstStyle/>
                    <a:p>
                      <a:pPr algn="l"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(7.2120)</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(53.0681)</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(5.6512)</a:t>
                      </a:r>
                      <a:endParaRPr lang="en-US" sz="1050" b="0" i="0" u="none" strike="noStrike">
                        <a:solidFill>
                          <a:srgbClr val="000000"/>
                        </a:solidFill>
                        <a:effectLst/>
                        <a:latin typeface="Calibri"/>
                      </a:endParaRPr>
                    </a:p>
                  </a:txBody>
                  <a:tcPr marL="5921" marR="5921" marT="5921" marB="0" anchor="b"/>
                </a:tc>
              </a:tr>
              <a:tr h="178492">
                <a:tc rowSpan="2">
                  <a:txBody>
                    <a:bodyPr/>
                    <a:lstStyle/>
                    <a:p>
                      <a:pPr algn="l" rtl="0" fontAlgn="ctr"/>
                      <a:r>
                        <a:rPr lang="en-US" sz="1200" u="none" strike="noStrike" dirty="0" smtClean="0">
                          <a:effectLst/>
                        </a:rPr>
                        <a:t> Number </a:t>
                      </a:r>
                      <a:r>
                        <a:rPr lang="en-US" sz="1200" u="none" strike="noStrike" dirty="0">
                          <a:effectLst/>
                        </a:rPr>
                        <a:t>of firms</a:t>
                      </a:r>
                      <a:endParaRPr lang="en-US" sz="1200" b="1" i="0" u="none" strike="noStrike" dirty="0">
                        <a:solidFill>
                          <a:srgbClr val="FFFFFF"/>
                        </a:solidFill>
                        <a:effectLst/>
                        <a:latin typeface="Arial"/>
                      </a:endParaRPr>
                    </a:p>
                  </a:txBody>
                  <a:tcPr marL="5921" marR="5921" marT="5921" marB="0" anchor="ctr"/>
                </a:tc>
                <a:tc>
                  <a:txBody>
                    <a:bodyPr/>
                    <a:lstStyle/>
                    <a:p>
                      <a:pPr algn="ctr" fontAlgn="b"/>
                      <a:r>
                        <a:rPr lang="en-US" sz="1050" u="none" strike="noStrike" dirty="0">
                          <a:effectLst/>
                        </a:rPr>
                        <a:t>1.0939***</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3.9204***</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0.7663***</a:t>
                      </a:r>
                      <a:endParaRPr lang="en-US" sz="1050" b="0" i="0" u="none" strike="noStrike">
                        <a:solidFill>
                          <a:srgbClr val="000000"/>
                        </a:solidFill>
                        <a:effectLst/>
                        <a:latin typeface="Calibri"/>
                      </a:endParaRPr>
                    </a:p>
                  </a:txBody>
                  <a:tcPr marL="5921" marR="5921" marT="5921" marB="0" anchor="b"/>
                </a:tc>
              </a:tr>
              <a:tr h="178492">
                <a:tc vMerge="1">
                  <a:txBody>
                    <a:bodyPr/>
                    <a:lstStyle/>
                    <a:p>
                      <a:pPr algn="ctr"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(0.3456)</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(1.3448)</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(0.2666)</a:t>
                      </a:r>
                      <a:endParaRPr lang="en-US" sz="1050" b="0" i="0" u="none" strike="noStrike">
                        <a:solidFill>
                          <a:srgbClr val="000000"/>
                        </a:solidFill>
                        <a:effectLst/>
                        <a:latin typeface="Calibri"/>
                      </a:endParaRPr>
                    </a:p>
                  </a:txBody>
                  <a:tcPr marL="5921" marR="5921" marT="5921" marB="0" anchor="b"/>
                </a:tc>
              </a:tr>
              <a:tr h="299350">
                <a:tc rowSpan="2">
                  <a:txBody>
                    <a:bodyPr/>
                    <a:lstStyle/>
                    <a:p>
                      <a:pPr algn="l" rtl="0" fontAlgn="ctr"/>
                      <a:r>
                        <a:rPr lang="en-US" sz="1200" u="none" strike="noStrike" dirty="0" smtClean="0">
                          <a:effectLst/>
                        </a:rPr>
                        <a:t> Company </a:t>
                      </a:r>
                      <a:r>
                        <a:rPr lang="en-US" sz="1200" u="none" strike="noStrike" dirty="0">
                          <a:effectLst/>
                        </a:rPr>
                        <a:t>concentration index</a:t>
                      </a:r>
                      <a:endParaRPr lang="en-US" sz="1200" b="1" i="0" u="none" strike="noStrike" dirty="0">
                        <a:solidFill>
                          <a:srgbClr val="FFFFFF"/>
                        </a:solidFill>
                        <a:effectLst/>
                        <a:latin typeface="Arial"/>
                      </a:endParaRPr>
                    </a:p>
                  </a:txBody>
                  <a:tcPr marL="5921" marR="5921" marT="5921" marB="0" anchor="ctr"/>
                </a:tc>
                <a:tc>
                  <a:txBody>
                    <a:bodyPr/>
                    <a:lstStyle/>
                    <a:p>
                      <a:pPr algn="ctr" fontAlgn="b"/>
                      <a:r>
                        <a:rPr lang="en-US" sz="1050" u="none" strike="noStrike" dirty="0">
                          <a:effectLst/>
                        </a:rPr>
                        <a:t>12.6620***</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37.0340</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13.0538***</a:t>
                      </a:r>
                      <a:endParaRPr lang="en-US" sz="1050" b="0" i="0" u="none" strike="noStrike">
                        <a:solidFill>
                          <a:srgbClr val="000000"/>
                        </a:solidFill>
                        <a:effectLst/>
                        <a:latin typeface="Calibri"/>
                      </a:endParaRPr>
                    </a:p>
                  </a:txBody>
                  <a:tcPr marL="5921" marR="5921" marT="5921" marB="0" anchor="b"/>
                </a:tc>
              </a:tr>
              <a:tr h="178492">
                <a:tc vMerge="1">
                  <a:txBody>
                    <a:bodyPr/>
                    <a:lstStyle/>
                    <a:p>
                      <a:pPr algn="l"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(4.5808)</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(23.8473)</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(3.8692)</a:t>
                      </a:r>
                      <a:endParaRPr lang="en-US" sz="1050" b="0" i="0" u="none" strike="noStrike">
                        <a:solidFill>
                          <a:srgbClr val="000000"/>
                        </a:solidFill>
                        <a:effectLst/>
                        <a:latin typeface="Calibri"/>
                      </a:endParaRPr>
                    </a:p>
                  </a:txBody>
                  <a:tcPr marL="5921" marR="5921" marT="5921" marB="0" anchor="b"/>
                </a:tc>
              </a:tr>
              <a:tr h="452210">
                <a:tc rowSpan="2">
                  <a:txBody>
                    <a:bodyPr/>
                    <a:lstStyle/>
                    <a:p>
                      <a:pPr algn="l" rtl="0" fontAlgn="ctr"/>
                      <a:r>
                        <a:rPr lang="en-US" sz="1200" u="none" strike="noStrike" dirty="0" smtClean="0">
                          <a:effectLst/>
                        </a:rPr>
                        <a:t> Entrepreneurial </a:t>
                      </a:r>
                      <a:r>
                        <a:rPr lang="en-US" sz="1200" u="none" strike="noStrike" dirty="0">
                          <a:effectLst/>
                        </a:rPr>
                        <a:t>orientation </a:t>
                      </a:r>
                      <a:r>
                        <a:rPr lang="en-US" sz="1200" u="none" strike="noStrike" dirty="0" smtClean="0">
                          <a:effectLst/>
                        </a:rPr>
                        <a:t>of</a:t>
                      </a:r>
                    </a:p>
                    <a:p>
                      <a:pPr algn="l" rtl="0" fontAlgn="ctr"/>
                      <a:r>
                        <a:rPr lang="en-US" sz="1200" u="none" strike="noStrike" dirty="0" smtClean="0">
                          <a:effectLst/>
                        </a:rPr>
                        <a:t>  </a:t>
                      </a:r>
                      <a:r>
                        <a:rPr lang="en-US" sz="1200" u="none" strike="noStrike" dirty="0">
                          <a:effectLst/>
                        </a:rPr>
                        <a:t>knowledge institutes</a:t>
                      </a:r>
                      <a:endParaRPr lang="en-US" sz="1200" b="1" i="0" u="none" strike="noStrike" dirty="0">
                        <a:solidFill>
                          <a:srgbClr val="FFFFFF"/>
                        </a:solidFill>
                        <a:effectLst/>
                        <a:latin typeface="Arial"/>
                      </a:endParaRPr>
                    </a:p>
                  </a:txBody>
                  <a:tcPr marL="5921" marR="5921" marT="5921" marB="0" anchor="ctr"/>
                </a:tc>
                <a:tc>
                  <a:txBody>
                    <a:bodyPr/>
                    <a:lstStyle/>
                    <a:p>
                      <a:pPr algn="ctr" fontAlgn="b"/>
                      <a:r>
                        <a:rPr lang="en-US" sz="1050" u="none" strike="noStrike" dirty="0">
                          <a:effectLst/>
                        </a:rPr>
                        <a:t>208.1506*</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2656.7882**</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151.3680</a:t>
                      </a:r>
                      <a:endParaRPr lang="en-US" sz="1050" b="0" i="0" u="none" strike="noStrike">
                        <a:solidFill>
                          <a:srgbClr val="000000"/>
                        </a:solidFill>
                        <a:effectLst/>
                        <a:latin typeface="Calibri"/>
                      </a:endParaRPr>
                    </a:p>
                  </a:txBody>
                  <a:tcPr marL="5921" marR="5921" marT="5921" marB="0" anchor="b"/>
                </a:tc>
              </a:tr>
              <a:tr h="178492">
                <a:tc vMerge="1">
                  <a:txBody>
                    <a:bodyPr/>
                    <a:lstStyle/>
                    <a:p>
                      <a:pPr algn="ctr"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(107.8376)</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(1073.5096)</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(135.8551)</a:t>
                      </a:r>
                      <a:endParaRPr lang="en-US" sz="1050" b="0" i="0" u="none" strike="noStrike">
                        <a:solidFill>
                          <a:srgbClr val="000000"/>
                        </a:solidFill>
                        <a:effectLst/>
                        <a:latin typeface="Calibri"/>
                      </a:endParaRPr>
                    </a:p>
                  </a:txBody>
                  <a:tcPr marL="5921" marR="5921" marT="5921" marB="0" anchor="b"/>
                </a:tc>
              </a:tr>
              <a:tr h="334222">
                <a:tc rowSpan="2">
                  <a:txBody>
                    <a:bodyPr/>
                    <a:lstStyle/>
                    <a:p>
                      <a:pPr algn="l" rtl="0" fontAlgn="ctr"/>
                      <a:r>
                        <a:rPr lang="en-US" sz="1200" u="none" strike="noStrike" dirty="0" smtClean="0">
                          <a:effectLst/>
                        </a:rPr>
                        <a:t> International </a:t>
                      </a:r>
                      <a:r>
                        <a:rPr lang="en-US" sz="1200" u="none" strike="noStrike" dirty="0">
                          <a:effectLst/>
                        </a:rPr>
                        <a:t>collaboration </a:t>
                      </a:r>
                      <a:r>
                        <a:rPr lang="en-US" sz="1200" u="none" strike="noStrike" dirty="0" smtClean="0">
                          <a:effectLst/>
                        </a:rPr>
                        <a:t>with</a:t>
                      </a:r>
                    </a:p>
                    <a:p>
                      <a:pPr algn="l" rtl="0" fontAlgn="ctr"/>
                      <a:r>
                        <a:rPr lang="en-US" sz="1200" u="none" strike="noStrike" dirty="0" smtClean="0">
                          <a:effectLst/>
                        </a:rPr>
                        <a:t>  </a:t>
                      </a:r>
                      <a:r>
                        <a:rPr lang="en-US" sz="1200" u="none" strike="noStrike" dirty="0">
                          <a:effectLst/>
                        </a:rPr>
                        <a:t>knowledge institutes</a:t>
                      </a:r>
                      <a:endParaRPr lang="en-US" sz="1200" b="1" i="0" u="none" strike="noStrike" dirty="0">
                        <a:solidFill>
                          <a:srgbClr val="FFFFFF"/>
                        </a:solidFill>
                        <a:effectLst/>
                        <a:latin typeface="Arial"/>
                      </a:endParaRPr>
                    </a:p>
                  </a:txBody>
                  <a:tcPr marL="5921" marR="5921" marT="5921" marB="0" anchor="ctr"/>
                </a:tc>
                <a:tc>
                  <a:txBody>
                    <a:bodyPr/>
                    <a:lstStyle/>
                    <a:p>
                      <a:pPr algn="ctr" fontAlgn="b"/>
                      <a:r>
                        <a:rPr lang="en-US" sz="1050" u="none" strike="noStrike">
                          <a:effectLst/>
                        </a:rPr>
                        <a:t>0.8308</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1.0994</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0.8270**</a:t>
                      </a:r>
                      <a:endParaRPr lang="en-US" sz="1050" b="0" i="0" u="none" strike="noStrike">
                        <a:solidFill>
                          <a:srgbClr val="000000"/>
                        </a:solidFill>
                        <a:effectLst/>
                        <a:latin typeface="Calibri"/>
                      </a:endParaRPr>
                    </a:p>
                  </a:txBody>
                  <a:tcPr marL="5921" marR="5921" marT="5921" marB="0" anchor="b"/>
                </a:tc>
              </a:tr>
              <a:tr h="178492">
                <a:tc vMerge="1">
                  <a:txBody>
                    <a:bodyPr/>
                    <a:lstStyle/>
                    <a:p>
                      <a:pPr algn="l"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(0.5248)</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(8.7883)</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(0.3998)</a:t>
                      </a:r>
                      <a:endParaRPr lang="en-US" sz="1050" b="0" i="0" u="none" strike="noStrike">
                        <a:solidFill>
                          <a:srgbClr val="000000"/>
                        </a:solidFill>
                        <a:effectLst/>
                        <a:latin typeface="Calibri"/>
                      </a:endParaRPr>
                    </a:p>
                  </a:txBody>
                  <a:tcPr marL="5921" marR="5921" marT="5921" marB="0" anchor="b"/>
                </a:tc>
              </a:tr>
              <a:tr h="305719">
                <a:tc rowSpan="2">
                  <a:txBody>
                    <a:bodyPr/>
                    <a:lstStyle/>
                    <a:p>
                      <a:pPr algn="l" rtl="0" fontAlgn="ctr"/>
                      <a:r>
                        <a:rPr lang="en-US" sz="1200" u="none" strike="noStrike" dirty="0" smtClean="0">
                          <a:effectLst/>
                        </a:rPr>
                        <a:t> International </a:t>
                      </a:r>
                      <a:r>
                        <a:rPr lang="en-US" sz="1200" u="none" strike="noStrike" dirty="0">
                          <a:effectLst/>
                        </a:rPr>
                        <a:t>collaboration with firms</a:t>
                      </a:r>
                      <a:endParaRPr lang="en-US" sz="1200" b="1" i="0" u="none" strike="noStrike" dirty="0">
                        <a:solidFill>
                          <a:srgbClr val="FFFFFF"/>
                        </a:solidFill>
                        <a:effectLst/>
                        <a:latin typeface="Arial"/>
                      </a:endParaRPr>
                    </a:p>
                  </a:txBody>
                  <a:tcPr marL="5921" marR="5921" marT="5921" marB="0" anchor="ctr"/>
                </a:tc>
                <a:tc>
                  <a:txBody>
                    <a:bodyPr/>
                    <a:lstStyle/>
                    <a:p>
                      <a:pPr algn="ctr" fontAlgn="b"/>
                      <a:r>
                        <a:rPr lang="en-US" sz="1050" u="none" strike="noStrike">
                          <a:effectLst/>
                        </a:rPr>
                        <a:t>-0.3691</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3.2534</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0.1325</a:t>
                      </a:r>
                      <a:endParaRPr lang="en-US" sz="1050" b="0" i="0" u="none" strike="noStrike" dirty="0">
                        <a:solidFill>
                          <a:srgbClr val="000000"/>
                        </a:solidFill>
                        <a:effectLst/>
                        <a:latin typeface="Calibri"/>
                      </a:endParaRPr>
                    </a:p>
                  </a:txBody>
                  <a:tcPr marL="5921" marR="5921" marT="5921" marB="0" anchor="b"/>
                </a:tc>
              </a:tr>
              <a:tr h="178492">
                <a:tc vMerge="1">
                  <a:txBody>
                    <a:bodyPr/>
                    <a:lstStyle/>
                    <a:p>
                      <a:pPr algn="ctr"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(0.5992)</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(4.0294)</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(0.4224)</a:t>
                      </a:r>
                      <a:endParaRPr lang="en-US" sz="1050" b="0" i="0" u="none" strike="noStrike">
                        <a:solidFill>
                          <a:srgbClr val="000000"/>
                        </a:solidFill>
                        <a:effectLst/>
                        <a:latin typeface="Calibri"/>
                      </a:endParaRPr>
                    </a:p>
                  </a:txBody>
                  <a:tcPr marL="5921" marR="5921" marT="5921" marB="0" anchor="b"/>
                </a:tc>
              </a:tr>
              <a:tr h="178492">
                <a:tc rowSpan="2">
                  <a:txBody>
                    <a:bodyPr/>
                    <a:lstStyle/>
                    <a:p>
                      <a:pPr algn="l" fontAlgn="b"/>
                      <a:r>
                        <a:rPr lang="en-US" sz="1200" u="none" strike="noStrike" dirty="0" smtClean="0">
                          <a:effectLst/>
                        </a:rPr>
                        <a:t> Population</a:t>
                      </a:r>
                      <a:endParaRPr lang="en-US" sz="120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0.0004</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0.0026**</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0.0007*</a:t>
                      </a:r>
                      <a:endParaRPr lang="en-US" sz="1050" b="0" i="0" u="none" strike="noStrike">
                        <a:solidFill>
                          <a:srgbClr val="000000"/>
                        </a:solidFill>
                        <a:effectLst/>
                        <a:latin typeface="Calibri"/>
                      </a:endParaRPr>
                    </a:p>
                  </a:txBody>
                  <a:tcPr marL="5921" marR="5921" marT="5921" marB="0" anchor="b"/>
                </a:tc>
              </a:tr>
              <a:tr h="178492">
                <a:tc vMerge="1">
                  <a:txBody>
                    <a:bodyPr/>
                    <a:lstStyle/>
                    <a:p>
                      <a:pPr algn="l"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(0.0003)</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(0.0010)</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(0.0004)</a:t>
                      </a:r>
                      <a:endParaRPr lang="en-US" sz="1050" b="0" i="0" u="none" strike="noStrike">
                        <a:solidFill>
                          <a:srgbClr val="000000"/>
                        </a:solidFill>
                        <a:effectLst/>
                        <a:latin typeface="Calibri"/>
                      </a:endParaRPr>
                    </a:p>
                  </a:txBody>
                  <a:tcPr marL="5921" marR="5921" marT="5921" marB="0" anchor="b"/>
                </a:tc>
              </a:tr>
              <a:tr h="178492">
                <a:tc rowSpan="2">
                  <a:txBody>
                    <a:bodyPr/>
                    <a:lstStyle/>
                    <a:p>
                      <a:pPr algn="l" fontAlgn="b"/>
                      <a:r>
                        <a:rPr lang="en-US" sz="1200" u="none" strike="noStrike" dirty="0" smtClean="0">
                          <a:effectLst/>
                        </a:rPr>
                        <a:t> US </a:t>
                      </a:r>
                      <a:r>
                        <a:rPr lang="en-US" sz="1200" u="none" strike="noStrike" dirty="0">
                          <a:effectLst/>
                        </a:rPr>
                        <a:t>dummy</a:t>
                      </a:r>
                      <a:endParaRPr lang="en-US" sz="120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0.1496</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22.1975*</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-2.8928</a:t>
                      </a:r>
                      <a:endParaRPr lang="en-US" sz="1050" b="0" i="0" u="none" strike="noStrike" dirty="0">
                        <a:solidFill>
                          <a:srgbClr val="000000"/>
                        </a:solidFill>
                        <a:effectLst/>
                        <a:latin typeface="Calibri"/>
                      </a:endParaRPr>
                    </a:p>
                  </a:txBody>
                  <a:tcPr marL="5921" marR="5921" marT="5921" marB="0" anchor="b"/>
                </a:tc>
              </a:tr>
              <a:tr h="178492">
                <a:tc vMerge="1">
                  <a:txBody>
                    <a:bodyPr/>
                    <a:lstStyle/>
                    <a:p>
                      <a:pPr algn="l"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(1.8077)</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(13.3692)</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(2.5272)</a:t>
                      </a:r>
                      <a:endParaRPr lang="en-US" sz="1050" b="0" i="0" u="none" strike="noStrike" dirty="0">
                        <a:solidFill>
                          <a:srgbClr val="000000"/>
                        </a:solidFill>
                        <a:effectLst/>
                        <a:latin typeface="Calibri"/>
                      </a:endParaRPr>
                    </a:p>
                  </a:txBody>
                  <a:tcPr marL="5921" marR="5921" marT="5921" marB="0" anchor="b"/>
                </a:tc>
              </a:tr>
              <a:tr h="178492">
                <a:tc rowSpan="2">
                  <a:txBody>
                    <a:bodyPr/>
                    <a:lstStyle/>
                    <a:p>
                      <a:pPr algn="l" fontAlgn="b"/>
                      <a:r>
                        <a:rPr lang="en-US" sz="1200" u="none" strike="noStrike" dirty="0" smtClean="0">
                          <a:effectLst/>
                        </a:rPr>
                        <a:t> Time</a:t>
                      </a:r>
                      <a:endParaRPr lang="en-US" sz="120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0.2306</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0.6233</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0.0912</a:t>
                      </a:r>
                      <a:endParaRPr lang="en-US" sz="1050" b="0" i="0" u="none" strike="noStrike" dirty="0">
                        <a:solidFill>
                          <a:srgbClr val="000000"/>
                        </a:solidFill>
                        <a:effectLst/>
                        <a:latin typeface="Calibri"/>
                      </a:endParaRPr>
                    </a:p>
                  </a:txBody>
                  <a:tcPr marL="5921" marR="5921" marT="5921" marB="0" anchor="b"/>
                </a:tc>
              </a:tr>
              <a:tr h="178492">
                <a:tc vMerge="1">
                  <a:txBody>
                    <a:bodyPr/>
                    <a:lstStyle/>
                    <a:p>
                      <a:pPr algn="l" fontAlgn="b"/>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(0.3564)</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(1.4026)</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(0.3043)</a:t>
                      </a:r>
                      <a:endParaRPr lang="en-US" sz="1050" b="0" i="0" u="none" strike="noStrike" dirty="0">
                        <a:solidFill>
                          <a:srgbClr val="000000"/>
                        </a:solidFill>
                        <a:effectLst/>
                        <a:latin typeface="Calibri"/>
                      </a:endParaRPr>
                    </a:p>
                  </a:txBody>
                  <a:tcPr marL="5921" marR="5921" marT="5921" marB="0" anchor="b"/>
                </a:tc>
              </a:tr>
              <a:tr h="178492">
                <a:tc rowSpan="2">
                  <a:txBody>
                    <a:bodyPr/>
                    <a:lstStyle/>
                    <a:p>
                      <a:pPr algn="l" fontAlgn="b"/>
                      <a:r>
                        <a:rPr lang="en-US" sz="1200" u="none" strike="noStrike" dirty="0" smtClean="0">
                          <a:effectLst/>
                        </a:rPr>
                        <a:t> Constant</a:t>
                      </a:r>
                      <a:endParaRPr lang="en-US" sz="1200" b="0" i="0" u="none" strike="noStrike" dirty="0">
                        <a:solidFill>
                          <a:srgbClr val="000000"/>
                        </a:solidFill>
                        <a:effectLst/>
                        <a:latin typeface="Calibri"/>
                      </a:endParaRPr>
                    </a:p>
                    <a:p>
                      <a:pPr algn="l" fontAlgn="b"/>
                      <a:endParaRPr lang="en-US" sz="120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-28.2073***</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-165.3706***</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-23.1624***</a:t>
                      </a:r>
                      <a:endParaRPr lang="en-US" sz="1050" b="0" i="0" u="none" strike="noStrike" dirty="0">
                        <a:solidFill>
                          <a:srgbClr val="000000"/>
                        </a:solidFill>
                        <a:effectLst/>
                        <a:latin typeface="Calibri"/>
                      </a:endParaRPr>
                    </a:p>
                  </a:txBody>
                  <a:tcPr marL="5921" marR="5921" marT="5921" marB="0" anchor="b"/>
                </a:tc>
              </a:tr>
              <a:tr h="178492">
                <a:tc vMerge="1">
                  <a:txBody>
                    <a:bodyPr/>
                    <a:lstStyle/>
                    <a:p>
                      <a:pPr algn="l" fontAlgn="b"/>
                      <a:endParaRPr lang="en-US" sz="120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(9.1306)</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(58.1167)</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a:effectLst/>
                        </a:rPr>
                        <a:t>(5.4902)</a:t>
                      </a:r>
                      <a:endParaRPr lang="en-US" sz="1050" b="0" i="0" u="none" strike="noStrike" dirty="0">
                        <a:solidFill>
                          <a:srgbClr val="000000"/>
                        </a:solidFill>
                        <a:effectLst/>
                        <a:latin typeface="Calibri"/>
                      </a:endParaRPr>
                    </a:p>
                  </a:txBody>
                  <a:tcPr marL="5921" marR="5921" marT="5921" marB="0" anchor="b"/>
                </a:tc>
              </a:tr>
              <a:tr h="178492">
                <a:tc>
                  <a:txBody>
                    <a:bodyPr/>
                    <a:lstStyle/>
                    <a:p>
                      <a:pPr algn="l" fontAlgn="b"/>
                      <a:r>
                        <a:rPr lang="en-US" sz="1200" u="none" strike="noStrike" dirty="0" smtClean="0">
                          <a:effectLst/>
                        </a:rPr>
                        <a:t> Observations</a:t>
                      </a:r>
                      <a:endParaRPr lang="en-US" sz="120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dirty="0" smtClean="0">
                          <a:effectLst/>
                        </a:rPr>
                        <a:t>606</a:t>
                      </a:r>
                      <a:endParaRPr lang="en-US" sz="105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384</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222</a:t>
                      </a:r>
                      <a:endParaRPr lang="en-US" sz="1050" b="0" i="0" u="none" strike="noStrike" dirty="0">
                        <a:solidFill>
                          <a:srgbClr val="000000"/>
                        </a:solidFill>
                        <a:effectLst/>
                        <a:latin typeface="Calibri"/>
                      </a:endParaRPr>
                    </a:p>
                  </a:txBody>
                  <a:tcPr marL="5921" marR="5921" marT="5921" marB="0" anchor="b"/>
                </a:tc>
              </a:tr>
              <a:tr h="178492">
                <a:tc>
                  <a:txBody>
                    <a:bodyPr/>
                    <a:lstStyle/>
                    <a:p>
                      <a:pPr algn="l" fontAlgn="b"/>
                      <a:r>
                        <a:rPr lang="en-US" sz="1200" u="none" strike="noStrike" dirty="0" smtClean="0">
                          <a:effectLst/>
                        </a:rPr>
                        <a:t> </a:t>
                      </a:r>
                      <a:r>
                        <a:rPr lang="en-US" sz="1200" u="none" strike="noStrike" dirty="0" err="1" smtClean="0">
                          <a:effectLst/>
                        </a:rPr>
                        <a:t>Loglikelihood</a:t>
                      </a:r>
                      <a:endParaRPr lang="en-US" sz="120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-36.4927</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-8.3607</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-17.4629</a:t>
                      </a:r>
                      <a:endParaRPr lang="en-US" sz="1050" b="0" i="0" u="none" strike="noStrike" dirty="0">
                        <a:solidFill>
                          <a:srgbClr val="000000"/>
                        </a:solidFill>
                        <a:effectLst/>
                        <a:latin typeface="Calibri"/>
                      </a:endParaRPr>
                    </a:p>
                  </a:txBody>
                  <a:tcPr marL="5921" marR="5921" marT="5921" marB="0" anchor="b"/>
                </a:tc>
              </a:tr>
              <a:tr h="178492">
                <a:tc>
                  <a:txBody>
                    <a:bodyPr/>
                    <a:lstStyle/>
                    <a:p>
                      <a:pPr algn="l" fontAlgn="b"/>
                      <a:r>
                        <a:rPr lang="en-US" sz="1200" u="none" strike="noStrike" dirty="0" smtClean="0">
                          <a:effectLst/>
                        </a:rPr>
                        <a:t> p</a:t>
                      </a:r>
                      <a:endParaRPr lang="en-US" sz="1200" b="0" i="0" u="none" strike="noStrike" dirty="0">
                        <a:solidFill>
                          <a:srgbClr val="000000"/>
                        </a:solidFill>
                        <a:effectLst/>
                        <a:latin typeface="Calibri"/>
                      </a:endParaRPr>
                    </a:p>
                  </a:txBody>
                  <a:tcPr marL="5921" marR="5921" marT="5921" marB="0" anchor="b"/>
                </a:tc>
                <a:tc>
                  <a:txBody>
                    <a:bodyPr/>
                    <a:lstStyle/>
                    <a:p>
                      <a:pPr algn="ctr" fontAlgn="b"/>
                      <a:r>
                        <a:rPr lang="en-US" sz="1050" u="none" strike="noStrike">
                          <a:effectLst/>
                        </a:rPr>
                        <a:t>0.0749</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a:effectLst/>
                        </a:rPr>
                        <a:t>0.1613</a:t>
                      </a:r>
                      <a:endParaRPr lang="en-US" sz="1050" b="0" i="0" u="none" strike="noStrike">
                        <a:solidFill>
                          <a:srgbClr val="000000"/>
                        </a:solidFill>
                        <a:effectLst/>
                        <a:latin typeface="Calibri"/>
                      </a:endParaRPr>
                    </a:p>
                  </a:txBody>
                  <a:tcPr marL="5921" marR="5921" marT="5921" marB="0" anchor="b"/>
                </a:tc>
                <a:tc>
                  <a:txBody>
                    <a:bodyPr/>
                    <a:lstStyle/>
                    <a:p>
                      <a:pPr algn="ctr" fontAlgn="b"/>
                      <a:r>
                        <a:rPr lang="en-US" sz="1050" u="none" strike="noStrike" dirty="0">
                          <a:effectLst/>
                        </a:rPr>
                        <a:t>0.0083</a:t>
                      </a:r>
                      <a:endParaRPr lang="en-US" sz="1050" b="0" i="0" u="none" strike="noStrike" dirty="0">
                        <a:solidFill>
                          <a:srgbClr val="000000"/>
                        </a:solidFill>
                        <a:effectLst/>
                        <a:latin typeface="Calibri"/>
                      </a:endParaRPr>
                    </a:p>
                  </a:txBody>
                  <a:tcPr marL="5921" marR="5921" marT="5921" marB="0" anchor="b"/>
                </a:tc>
              </a:tr>
            </a:tbl>
          </a:graphicData>
        </a:graphic>
      </p:graphicFrame>
    </p:spTree>
    <p:extLst>
      <p:ext uri="{BB962C8B-B14F-4D97-AF65-F5344CB8AC3E}">
        <p14:creationId xmlns:p14="http://schemas.microsoft.com/office/powerpoint/2010/main" val="3979791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8136904" cy="5688632"/>
          </a:xfrm>
        </p:spPr>
        <p:txBody>
          <a:bodyPr rtlCol="0">
            <a:normAutofit/>
          </a:bodyPr>
          <a:lstStyle/>
          <a:p>
            <a:pPr marL="342900" lvl="1" indent="-342900" fontAlgn="auto">
              <a:spcAft>
                <a:spcPts val="0"/>
              </a:spcAft>
              <a:buNone/>
              <a:defRPr/>
            </a:pPr>
            <a:r>
              <a:rPr lang="en-US" sz="1800" dirty="0" smtClean="0"/>
              <a:t>Based on a systematic</a:t>
            </a:r>
            <a:r>
              <a:rPr lang="en-US" sz="1800" dirty="0"/>
              <a:t>, quantitative analysis </a:t>
            </a:r>
            <a:r>
              <a:rPr lang="en-US" sz="1800" dirty="0" smtClean="0"/>
              <a:t>of texture </a:t>
            </a:r>
            <a:r>
              <a:rPr lang="en-US" sz="1800" dirty="0"/>
              <a:t>characteristics of 101 biotech regions </a:t>
            </a:r>
            <a:r>
              <a:rPr lang="en-US" sz="1800" dirty="0" smtClean="0"/>
              <a:t>worldwide for the </a:t>
            </a:r>
            <a:r>
              <a:rPr lang="en-US" sz="1800" dirty="0"/>
              <a:t>period </a:t>
            </a:r>
            <a:r>
              <a:rPr lang="en-US" sz="1800" dirty="0" smtClean="0"/>
              <a:t>1992-1997, we find evidence for:</a:t>
            </a:r>
          </a:p>
          <a:p>
            <a:pPr marL="342900" lvl="1" indent="-342900" fontAlgn="auto">
              <a:spcAft>
                <a:spcPts val="0"/>
              </a:spcAft>
              <a:buNone/>
              <a:defRPr/>
            </a:pPr>
            <a:endParaRPr lang="en-US" sz="800" dirty="0" smtClean="0"/>
          </a:p>
          <a:p>
            <a:pPr marL="342900" lvl="1" indent="-342900" fontAlgn="auto">
              <a:spcAft>
                <a:spcPts val="0"/>
              </a:spcAft>
              <a:buFont typeface="Wingdings" pitchFamily="2" charset="2"/>
              <a:buChar char="v"/>
              <a:defRPr/>
            </a:pPr>
            <a:r>
              <a:rPr lang="en-US" sz="1800" dirty="0"/>
              <a:t>t</a:t>
            </a:r>
            <a:r>
              <a:rPr lang="en-US" sz="1800" dirty="0" smtClean="0"/>
              <a:t>he existence of </a:t>
            </a:r>
            <a:r>
              <a:rPr lang="en-US" sz="1800" b="1" dirty="0" smtClean="0"/>
              <a:t>2 types of regions </a:t>
            </a:r>
            <a:r>
              <a:rPr lang="en-US" sz="1800" dirty="0" smtClean="0"/>
              <a:t>with different texture characteristics: distributed and concentrated regions.</a:t>
            </a:r>
          </a:p>
          <a:p>
            <a:pPr marL="342900" lvl="1" indent="-342900" fontAlgn="auto">
              <a:spcAft>
                <a:spcPts val="0"/>
              </a:spcAft>
              <a:buFont typeface="Wingdings" pitchFamily="2" charset="2"/>
              <a:buChar char="v"/>
              <a:defRPr/>
            </a:pPr>
            <a:endParaRPr lang="en-US" sz="800" dirty="0"/>
          </a:p>
          <a:p>
            <a:pPr marL="342900" lvl="1" indent="-342900" fontAlgn="auto">
              <a:spcAft>
                <a:spcPts val="0"/>
              </a:spcAft>
              <a:buFont typeface="Wingdings" pitchFamily="2" charset="2"/>
              <a:buChar char="v"/>
              <a:defRPr/>
            </a:pPr>
            <a:r>
              <a:rPr lang="en-US" sz="1800" b="1" dirty="0" smtClean="0"/>
              <a:t>Both</a:t>
            </a:r>
            <a:r>
              <a:rPr lang="en-US" sz="1800" dirty="0" smtClean="0"/>
              <a:t> type of regions can become a </a:t>
            </a:r>
            <a:r>
              <a:rPr lang="en-US" sz="1800" b="1" dirty="0" smtClean="0"/>
              <a:t>leading region</a:t>
            </a:r>
            <a:r>
              <a:rPr lang="en-US" sz="1800" dirty="0" smtClean="0"/>
              <a:t>: </a:t>
            </a:r>
            <a:r>
              <a:rPr lang="en-GB" sz="1800" dirty="0" smtClean="0"/>
              <a:t>regional </a:t>
            </a:r>
            <a:r>
              <a:rPr lang="en-GB" sz="1800" dirty="0"/>
              <a:t>technology development activities do not need to be primarily driven by private firms</a:t>
            </a:r>
            <a:r>
              <a:rPr lang="en-GB" sz="1800" dirty="0" smtClean="0"/>
              <a:t>.</a:t>
            </a:r>
          </a:p>
          <a:p>
            <a:pPr marL="342900" lvl="1" indent="-342900" fontAlgn="auto">
              <a:spcAft>
                <a:spcPts val="0"/>
              </a:spcAft>
              <a:buFont typeface="Wingdings" pitchFamily="2" charset="2"/>
              <a:buChar char="v"/>
              <a:defRPr/>
            </a:pPr>
            <a:endParaRPr lang="en-GB" sz="800" dirty="0" smtClean="0"/>
          </a:p>
          <a:p>
            <a:pPr marL="342900" lvl="1" indent="-342900" fontAlgn="auto">
              <a:spcAft>
                <a:spcPts val="0"/>
              </a:spcAft>
              <a:buFont typeface="Wingdings" pitchFamily="2" charset="2"/>
              <a:buChar char="v"/>
              <a:defRPr/>
            </a:pPr>
            <a:r>
              <a:rPr lang="en-GB" sz="1800" b="1" dirty="0" smtClean="0"/>
              <a:t>Leading regions </a:t>
            </a:r>
            <a:r>
              <a:rPr lang="en-GB" sz="1800" dirty="0" smtClean="0"/>
              <a:t>build on a strong science base and are characterised by the presence of growing industrial </a:t>
            </a:r>
            <a:r>
              <a:rPr lang="en-GB" sz="1800" dirty="0"/>
              <a:t>activities in the field of </a:t>
            </a:r>
            <a:r>
              <a:rPr lang="en-GB" sz="1800" dirty="0" smtClean="0"/>
              <a:t>biotechnology </a:t>
            </a:r>
          </a:p>
          <a:p>
            <a:pPr marL="342900" lvl="1" indent="-342900" fontAlgn="auto">
              <a:spcAft>
                <a:spcPts val="0"/>
              </a:spcAft>
              <a:buFont typeface="Wingdings" pitchFamily="2" charset="2"/>
              <a:buChar char="v"/>
              <a:defRPr/>
            </a:pPr>
            <a:endParaRPr lang="en-GB" sz="800" dirty="0"/>
          </a:p>
          <a:p>
            <a:pPr marL="342900" lvl="1" indent="-342900" fontAlgn="auto">
              <a:spcAft>
                <a:spcPts val="0"/>
              </a:spcAft>
              <a:buFont typeface="Wingdings" pitchFamily="2" charset="2"/>
              <a:buChar char="v"/>
              <a:defRPr/>
            </a:pPr>
            <a:r>
              <a:rPr lang="en-GB" sz="1800" b="1" dirty="0" smtClean="0"/>
              <a:t>Concentrated regions </a:t>
            </a:r>
            <a:r>
              <a:rPr lang="en-GB" sz="1800" dirty="0" smtClean="0"/>
              <a:t>benefit from the concentration of biotech activities within an leading, “anchor-tenant” firm.</a:t>
            </a:r>
          </a:p>
          <a:p>
            <a:pPr marL="342900" lvl="1" indent="-342900" fontAlgn="auto">
              <a:spcAft>
                <a:spcPts val="0"/>
              </a:spcAft>
              <a:buFont typeface="Wingdings" pitchFamily="2" charset="2"/>
              <a:buChar char="v"/>
              <a:defRPr/>
            </a:pPr>
            <a:endParaRPr lang="en-GB" sz="800" dirty="0" smtClean="0"/>
          </a:p>
          <a:p>
            <a:pPr marL="342900" lvl="1" indent="-342900" fontAlgn="auto">
              <a:spcAft>
                <a:spcPts val="0"/>
              </a:spcAft>
              <a:buFont typeface="Wingdings" pitchFamily="2" charset="2"/>
              <a:buChar char="v"/>
              <a:defRPr/>
            </a:pPr>
            <a:r>
              <a:rPr lang="en-GB" sz="1800" b="1" dirty="0" smtClean="0"/>
              <a:t>Distributed regions </a:t>
            </a:r>
            <a:r>
              <a:rPr lang="en-GB" sz="1800" dirty="0" smtClean="0"/>
              <a:t>benefit from the entrepreneurial </a:t>
            </a:r>
            <a:r>
              <a:rPr lang="en-GB" sz="1800" dirty="0"/>
              <a:t>orientation of their knowledge institutes. </a:t>
            </a:r>
            <a:endParaRPr lang="en-GB" sz="1800" dirty="0" smtClean="0"/>
          </a:p>
          <a:p>
            <a:pPr marL="342900" lvl="1" indent="-342900" fontAlgn="auto">
              <a:spcAft>
                <a:spcPts val="0"/>
              </a:spcAft>
              <a:buFont typeface="Wingdings" pitchFamily="2" charset="2"/>
              <a:buChar char="v"/>
              <a:defRPr/>
            </a:pPr>
            <a:endParaRPr lang="en-GB" sz="1800" b="1" dirty="0"/>
          </a:p>
          <a:p>
            <a:pPr marL="0" lvl="1" indent="0" fontAlgn="auto">
              <a:spcAft>
                <a:spcPts val="0"/>
              </a:spcAft>
              <a:buNone/>
              <a:defRPr/>
            </a:pPr>
            <a:endParaRPr lang="en-US" sz="1800" b="1" dirty="0"/>
          </a:p>
          <a:p>
            <a:pPr marL="342900" lvl="1" indent="-342900" fontAlgn="auto">
              <a:spcAft>
                <a:spcPts val="0"/>
              </a:spcAft>
              <a:buNone/>
              <a:defRPr/>
            </a:pPr>
            <a:endParaRPr lang="en-US" sz="1800" dirty="0"/>
          </a:p>
          <a:p>
            <a:pPr marL="342900" lvl="1" indent="-342900" fontAlgn="auto">
              <a:spcAft>
                <a:spcPts val="0"/>
              </a:spcAft>
              <a:buNone/>
              <a:defRPr/>
            </a:pPr>
            <a:endParaRPr lang="en-US" sz="1800" dirty="0"/>
          </a:p>
        </p:txBody>
      </p:sp>
      <p:sp>
        <p:nvSpPr>
          <p:cNvPr id="8" name="Rectangle 2"/>
          <p:cNvSpPr>
            <a:spLocks noGrp="1" noChangeArrowheads="1"/>
          </p:cNvSpPr>
          <p:nvPr>
            <p:ph type="title"/>
          </p:nvPr>
        </p:nvSpPr>
        <p:spPr/>
        <p:txBody>
          <a:bodyPr/>
          <a:lstStyle/>
          <a:p>
            <a:pPr algn="ctr"/>
            <a:r>
              <a:rPr lang="en-US" sz="2000" b="1" dirty="0" smtClean="0"/>
              <a:t/>
            </a:r>
            <a:br>
              <a:rPr lang="en-US" sz="2000" b="1" dirty="0" smtClean="0"/>
            </a:br>
            <a:r>
              <a:rPr lang="en-US" sz="3200" dirty="0" smtClean="0"/>
              <a:t>Conclusions</a:t>
            </a:r>
            <a:endParaRPr lang="en-US" sz="2000" dirty="0" smtClean="0"/>
          </a:p>
        </p:txBody>
      </p:sp>
    </p:spTree>
    <p:extLst>
      <p:ext uri="{BB962C8B-B14F-4D97-AF65-F5344CB8AC3E}">
        <p14:creationId xmlns:p14="http://schemas.microsoft.com/office/powerpoint/2010/main" val="3693959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Limitations and further research</a:t>
            </a:r>
          </a:p>
        </p:txBody>
      </p:sp>
      <p:sp>
        <p:nvSpPr>
          <p:cNvPr id="3" name="Content Placeholder 2"/>
          <p:cNvSpPr>
            <a:spLocks noGrp="1"/>
          </p:cNvSpPr>
          <p:nvPr>
            <p:ph idx="1"/>
          </p:nvPr>
        </p:nvSpPr>
        <p:spPr/>
        <p:txBody>
          <a:bodyPr/>
          <a:lstStyle/>
          <a:p>
            <a:pPr marL="0" indent="0">
              <a:buNone/>
            </a:pPr>
            <a:r>
              <a:rPr lang="en-US" sz="2000" dirty="0" smtClean="0"/>
              <a:t>Focusing </a:t>
            </a:r>
            <a:r>
              <a:rPr lang="en-US" sz="2000" dirty="0"/>
              <a:t>on the </a:t>
            </a:r>
            <a:r>
              <a:rPr lang="en-US" sz="2000" b="1" dirty="0"/>
              <a:t>specific nature </a:t>
            </a:r>
            <a:r>
              <a:rPr lang="en-US" sz="2000" dirty="0"/>
              <a:t>of each type of </a:t>
            </a:r>
            <a:r>
              <a:rPr lang="en-US" sz="2000" b="1" dirty="0"/>
              <a:t>actor</a:t>
            </a:r>
            <a:r>
              <a:rPr lang="en-US" sz="2000" dirty="0"/>
              <a:t> might yield complementary insights into ‘recipes’ for growth within science-intensive technological fields (e.g. the respective roles of universities and more focused (public) research institutes; unraveling the relationship between the presence of large, established (pharmaceuticals or chemicals) firms versus smaller dedicated biotech ventures, the concentration of the industrial texture and the presence of related technologies in the region).</a:t>
            </a:r>
          </a:p>
          <a:p>
            <a:pPr marL="0" indent="0">
              <a:buNone/>
            </a:pPr>
            <a:endParaRPr lang="en-US" sz="2000" dirty="0"/>
          </a:p>
          <a:p>
            <a:pPr marL="0" indent="0">
              <a:buNone/>
            </a:pPr>
            <a:r>
              <a:rPr lang="en-US" sz="2000" dirty="0"/>
              <a:t>Further refining of the results, taking into account the extent to which regions are </a:t>
            </a:r>
            <a:r>
              <a:rPr lang="en-US" sz="2000" b="1" dirty="0"/>
              <a:t>specializing</a:t>
            </a:r>
            <a:r>
              <a:rPr lang="en-US" sz="2000" dirty="0"/>
              <a:t> in one or more </a:t>
            </a:r>
            <a:r>
              <a:rPr lang="en-US" sz="2000" b="1" dirty="0"/>
              <a:t>specific niches in biotech</a:t>
            </a:r>
            <a:r>
              <a:rPr lang="en-US" sz="2000" dirty="0"/>
              <a:t> or alternatively, </a:t>
            </a:r>
            <a:r>
              <a:rPr lang="en-US" sz="2000" b="1" dirty="0"/>
              <a:t>developing</a:t>
            </a:r>
            <a:r>
              <a:rPr lang="en-US" sz="2000" dirty="0"/>
              <a:t> a </a:t>
            </a:r>
            <a:r>
              <a:rPr lang="en-US" sz="2000" b="1" dirty="0"/>
              <a:t>wide range of biotech activities</a:t>
            </a:r>
            <a:r>
              <a:rPr lang="en-US" sz="2000" dirty="0"/>
              <a:t>, and investigate how different levels of specialization are related to cluster development.</a:t>
            </a:r>
          </a:p>
          <a:p>
            <a:pPr marL="0" indent="0"/>
            <a:endParaRPr lang="en-US" sz="2000" dirty="0"/>
          </a:p>
        </p:txBody>
      </p:sp>
    </p:spTree>
    <p:extLst>
      <p:ext uri="{BB962C8B-B14F-4D97-AF65-F5344CB8AC3E}">
        <p14:creationId xmlns:p14="http://schemas.microsoft.com/office/powerpoint/2010/main" val="316495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65755" y="1916832"/>
            <a:ext cx="5094000" cy="1800200"/>
          </a:xfrm>
        </p:spPr>
        <p:txBody>
          <a:bodyPr/>
          <a:lstStyle/>
          <a:p>
            <a:r>
              <a:rPr lang="nl-BE" dirty="0" err="1" smtClean="0"/>
              <a:t>Thank</a:t>
            </a:r>
            <a:r>
              <a:rPr lang="nl-BE" dirty="0" smtClean="0"/>
              <a:t> </a:t>
            </a:r>
            <a:r>
              <a:rPr lang="nl-BE" dirty="0" err="1" smtClean="0"/>
              <a:t>you</a:t>
            </a:r>
            <a:r>
              <a:rPr lang="nl-BE" dirty="0" smtClean="0"/>
              <a:t>!</a:t>
            </a:r>
            <a:endParaRPr lang="nl-BE" dirty="0"/>
          </a:p>
        </p:txBody>
      </p:sp>
      <p:sp>
        <p:nvSpPr>
          <p:cNvPr id="5" name="Ondertitel 4"/>
          <p:cNvSpPr>
            <a:spLocks noGrp="1"/>
          </p:cNvSpPr>
          <p:nvPr>
            <p:ph type="subTitle" idx="1"/>
          </p:nvPr>
        </p:nvSpPr>
        <p:spPr/>
        <p:txBody>
          <a:bodyPr/>
          <a:lstStyle/>
          <a:p>
            <a:r>
              <a:rPr lang="nl-BE" dirty="0" smtClean="0"/>
              <a:t>Contact: bart.vanlooy@kuleuven.be</a:t>
            </a:r>
            <a:endParaRPr lang="nl-BE" dirty="0"/>
          </a:p>
        </p:txBody>
      </p:sp>
    </p:spTree>
    <p:extLst>
      <p:ext uri="{BB962C8B-B14F-4D97-AF65-F5344CB8AC3E}">
        <p14:creationId xmlns:p14="http://schemas.microsoft.com/office/powerpoint/2010/main" val="982221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8136904" cy="5688632"/>
          </a:xfrm>
        </p:spPr>
        <p:txBody>
          <a:bodyPr rtlCol="0">
            <a:normAutofit/>
          </a:bodyPr>
          <a:lstStyle/>
          <a:p>
            <a:pPr marL="609600" indent="-609600">
              <a:buNone/>
            </a:pPr>
            <a:r>
              <a:rPr lang="en-US" sz="2000" dirty="0" smtClean="0"/>
              <a:t>Innovative activities, especially in knowledge-intensive industries such as biotechnology display a tendency to </a:t>
            </a:r>
            <a:r>
              <a:rPr lang="en-US" sz="2000" b="1" dirty="0" smtClean="0"/>
              <a:t>cluster</a:t>
            </a:r>
            <a:r>
              <a:rPr lang="en-US" sz="2000" dirty="0" smtClean="0"/>
              <a:t> </a:t>
            </a:r>
            <a:r>
              <a:rPr lang="en-US" sz="2000" b="1" dirty="0" smtClean="0"/>
              <a:t>geographically. </a:t>
            </a:r>
            <a:endParaRPr lang="en-US" sz="1800" dirty="0" smtClean="0"/>
          </a:p>
          <a:p>
            <a:pPr marL="609600" indent="-609600">
              <a:buNone/>
            </a:pPr>
            <a:r>
              <a:rPr lang="en-US" sz="2000" dirty="0" smtClean="0"/>
              <a:t>	</a:t>
            </a:r>
            <a:r>
              <a:rPr lang="en-US" sz="1800" dirty="0" smtClean="0"/>
              <a:t>e.g. San Francisco Bay Area, San Diego and Boston in the US. </a:t>
            </a:r>
          </a:p>
          <a:p>
            <a:pPr marL="609600" indent="-609600">
              <a:buNone/>
            </a:pPr>
            <a:endParaRPr lang="en-US" sz="800" dirty="0" smtClean="0"/>
          </a:p>
          <a:p>
            <a:pPr marL="609600" indent="-609600">
              <a:buNone/>
            </a:pPr>
            <a:r>
              <a:rPr lang="en-US" sz="2000" dirty="0" smtClean="0"/>
              <a:t>There is a general </a:t>
            </a:r>
            <a:r>
              <a:rPr lang="en-US" sz="2000" b="1" dirty="0" smtClean="0"/>
              <a:t>consensus</a:t>
            </a:r>
            <a:r>
              <a:rPr lang="en-US" sz="2000" dirty="0" smtClean="0"/>
              <a:t> that well developed biotech clusters are characterized by: </a:t>
            </a:r>
          </a:p>
          <a:p>
            <a:pPr marL="1009650" lvl="1" indent="-609600">
              <a:buFont typeface="Arial" pitchFamily="34" charset="0"/>
              <a:buChar char="•"/>
            </a:pPr>
            <a:r>
              <a:rPr lang="en-US" sz="1800" dirty="0" smtClean="0"/>
              <a:t>world-class scientific research, </a:t>
            </a:r>
          </a:p>
          <a:p>
            <a:pPr marL="1009650" lvl="1" indent="-609600">
              <a:buFont typeface="Arial" pitchFamily="34" charset="0"/>
              <a:buChar char="•"/>
            </a:pPr>
            <a:r>
              <a:rPr lang="en-US" sz="1800" dirty="0" smtClean="0"/>
              <a:t>high levels of entrepreneurial activity (both academic spin-offs and industrial spin-offs), </a:t>
            </a:r>
          </a:p>
          <a:p>
            <a:pPr marL="1009650" lvl="1" indent="-609600">
              <a:buFont typeface="Arial" pitchFamily="34" charset="0"/>
              <a:buChar char="•"/>
            </a:pPr>
            <a:r>
              <a:rPr lang="en-US" sz="1800" dirty="0" smtClean="0"/>
              <a:t>high labor mobility and dense social networks, and </a:t>
            </a:r>
          </a:p>
          <a:p>
            <a:pPr marL="1009650" lvl="1" indent="-609600">
              <a:buFont typeface="Arial" pitchFamily="34" charset="0"/>
              <a:buChar char="•"/>
            </a:pPr>
            <a:r>
              <a:rPr lang="en-US" sz="1800" dirty="0" smtClean="0"/>
              <a:t>the presence of the dedicated supporting infrastructure and venture capital</a:t>
            </a:r>
          </a:p>
          <a:p>
            <a:pPr marL="1009650" lvl="1" indent="-609600">
              <a:buFont typeface="Arial" pitchFamily="34" charset="0"/>
              <a:buChar char="•"/>
            </a:pPr>
            <a:endParaRPr lang="en-US" sz="1200" dirty="0" smtClean="0"/>
          </a:p>
          <a:p>
            <a:pPr marL="1009650" lvl="1" indent="-609600">
              <a:buNone/>
            </a:pPr>
            <a:r>
              <a:rPr lang="en-US" sz="2000" dirty="0" smtClean="0"/>
              <a:t>      </a:t>
            </a:r>
            <a:r>
              <a:rPr lang="en-US" sz="2000" dirty="0" smtClean="0">
                <a:cs typeface="+mn-cs"/>
              </a:rPr>
              <a:t>Research on biotech clusters is mostly based on case studies, </a:t>
            </a:r>
          </a:p>
          <a:p>
            <a:pPr marL="342900" lvl="1" indent="-342900" algn="ctr" fontAlgn="auto">
              <a:spcAft>
                <a:spcPts val="0"/>
              </a:spcAft>
              <a:buNone/>
              <a:defRPr/>
            </a:pPr>
            <a:r>
              <a:rPr lang="en-US" sz="2000" dirty="0" smtClean="0">
                <a:cs typeface="+mn-cs"/>
              </a:rPr>
              <a:t>Only few systematic quantitative analyses</a:t>
            </a:r>
            <a:endParaRPr lang="fr-FR" sz="2000" dirty="0" smtClean="0">
              <a:cs typeface="+mn-cs"/>
            </a:endParaRPr>
          </a:p>
          <a:p>
            <a:pPr marL="342900" lvl="1" indent="-342900" eaLnBrk="1" fontAlgn="auto" hangingPunct="1">
              <a:spcAft>
                <a:spcPts val="0"/>
              </a:spcAft>
              <a:buFont typeface="Arial" pitchFamily="34" charset="0"/>
              <a:buNone/>
              <a:defRPr/>
            </a:pPr>
            <a:endParaRPr lang="fr-FR" sz="1600" dirty="0" smtClean="0"/>
          </a:p>
          <a:p>
            <a:pPr marL="342900" lvl="1" indent="-342900" eaLnBrk="1" fontAlgn="auto" hangingPunct="1">
              <a:spcAft>
                <a:spcPts val="0"/>
              </a:spcAft>
              <a:buFont typeface="Arial" pitchFamily="34" charset="0"/>
              <a:buNone/>
              <a:defRPr/>
            </a:pPr>
            <a:endParaRPr lang="fr-FR" sz="1600" dirty="0" smtClean="0"/>
          </a:p>
          <a:p>
            <a:pPr algn="ct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Char char="•"/>
              <a:defRPr/>
            </a:pPr>
            <a:endParaRPr lang="en-US" sz="1600" dirty="0"/>
          </a:p>
          <a:p>
            <a:pPr lvl="1" eaLnBrk="1" fontAlgn="auto" hangingPunct="1">
              <a:spcAft>
                <a:spcPts val="0"/>
              </a:spcAft>
              <a:buFont typeface="Arial" pitchFamily="34" charset="0"/>
              <a:buNone/>
              <a:defRPr/>
            </a:pPr>
            <a:endParaRPr lang="en-US" sz="1500" dirty="0"/>
          </a:p>
          <a:p>
            <a:pPr lvl="1" eaLnBrk="1" fontAlgn="auto" hangingPunct="1">
              <a:spcAft>
                <a:spcPts val="0"/>
              </a:spcAft>
              <a:buFont typeface="Arial" pitchFamily="34" charset="0"/>
              <a:buChar char="–"/>
              <a:defRPr/>
            </a:pPr>
            <a:endParaRPr lang="en-US" dirty="0"/>
          </a:p>
        </p:txBody>
      </p:sp>
      <p:sp>
        <p:nvSpPr>
          <p:cNvPr id="8" name="Rectangle 2"/>
          <p:cNvSpPr>
            <a:spLocks noGrp="1" noChangeArrowheads="1"/>
          </p:cNvSpPr>
          <p:nvPr>
            <p:ph type="title"/>
          </p:nvPr>
        </p:nvSpPr>
        <p:spPr/>
        <p:txBody>
          <a:bodyPr/>
          <a:lstStyle/>
          <a:p>
            <a:pPr algn="ctr"/>
            <a:r>
              <a:rPr lang="en-US" sz="2000" b="1" dirty="0" smtClean="0"/>
              <a:t/>
            </a:r>
            <a:br>
              <a:rPr lang="en-US" sz="2000" b="1" dirty="0" smtClean="0"/>
            </a:br>
            <a:r>
              <a:rPr lang="en-US" sz="2800" dirty="0" smtClean="0"/>
              <a:t>Intro</a:t>
            </a:r>
          </a:p>
        </p:txBody>
      </p:sp>
      <p:sp>
        <p:nvSpPr>
          <p:cNvPr id="7" name="Right Arrow 6"/>
          <p:cNvSpPr/>
          <p:nvPr/>
        </p:nvSpPr>
        <p:spPr>
          <a:xfrm>
            <a:off x="540000" y="5740242"/>
            <a:ext cx="500066" cy="357190"/>
          </a:xfrm>
          <a:prstGeom prst="rightArrow">
            <a:avLst/>
          </a:prstGeom>
          <a:solidFill>
            <a:srgbClr val="005E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23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8136904" cy="5688632"/>
          </a:xfrm>
        </p:spPr>
        <p:txBody>
          <a:bodyPr rtlCol="0">
            <a:normAutofit/>
          </a:bodyPr>
          <a:lstStyle/>
          <a:p>
            <a:pPr marL="0" indent="0" algn="just">
              <a:buNone/>
            </a:pPr>
            <a:r>
              <a:rPr lang="en-US" sz="1800" b="1" dirty="0" smtClean="0"/>
              <a:t>Science-base technology </a:t>
            </a:r>
            <a:r>
              <a:rPr lang="en-US" sz="1800" dirty="0" smtClean="0"/>
              <a:t>building on some important discoveries by </a:t>
            </a:r>
            <a:r>
              <a:rPr lang="en-US" sz="1800" b="1" dirty="0" smtClean="0"/>
              <a:t>academic researchers </a:t>
            </a:r>
            <a:r>
              <a:rPr lang="en-US" sz="1800" dirty="0" smtClean="0"/>
              <a:t>in the field of molecular biology</a:t>
            </a:r>
          </a:p>
          <a:p>
            <a:pPr marL="0" indent="0" algn="just">
              <a:buNone/>
            </a:pPr>
            <a:r>
              <a:rPr lang="en-US" sz="1600" dirty="0"/>
              <a:t> </a:t>
            </a:r>
            <a:r>
              <a:rPr lang="en-US" sz="1600" dirty="0" smtClean="0"/>
              <a:t>      1953: double helix structure of DNA (</a:t>
            </a:r>
            <a:r>
              <a:rPr lang="en-US" sz="1600" dirty="0" err="1" smtClean="0"/>
              <a:t>Univ</a:t>
            </a:r>
            <a:r>
              <a:rPr lang="en-US" sz="1600" dirty="0" smtClean="0"/>
              <a:t> of Cambridge, UK); </a:t>
            </a:r>
          </a:p>
          <a:p>
            <a:pPr marL="0" indent="0" algn="just">
              <a:buNone/>
            </a:pPr>
            <a:r>
              <a:rPr lang="en-US" sz="1600" dirty="0" smtClean="0"/>
              <a:t>       1973: recombinant DNA technique (Stanford </a:t>
            </a:r>
            <a:r>
              <a:rPr lang="en-US" sz="1600" dirty="0" err="1" smtClean="0"/>
              <a:t>Univ</a:t>
            </a:r>
            <a:r>
              <a:rPr lang="en-US" sz="1600" dirty="0" smtClean="0"/>
              <a:t>, </a:t>
            </a:r>
            <a:r>
              <a:rPr lang="en-US" sz="1600" dirty="0" err="1" smtClean="0"/>
              <a:t>Univ</a:t>
            </a:r>
            <a:r>
              <a:rPr lang="en-US" sz="1600" dirty="0" smtClean="0"/>
              <a:t> of California)</a:t>
            </a:r>
          </a:p>
          <a:p>
            <a:pPr marL="0" indent="0" algn="just">
              <a:buNone/>
            </a:pPr>
            <a:endParaRPr lang="en-US" sz="1200" dirty="0" smtClean="0"/>
          </a:p>
          <a:p>
            <a:pPr marL="0" indent="0" algn="just">
              <a:buNone/>
            </a:pPr>
            <a:r>
              <a:rPr lang="en-US" sz="1800" dirty="0" smtClean="0"/>
              <a:t>From the  </a:t>
            </a:r>
            <a:r>
              <a:rPr lang="en-US" sz="1800" dirty="0"/>
              <a:t>2</a:t>
            </a:r>
            <a:r>
              <a:rPr lang="en-US" sz="1800" baseline="30000" dirty="0"/>
              <a:t>nd</a:t>
            </a:r>
            <a:r>
              <a:rPr lang="en-US" sz="1800" dirty="0"/>
              <a:t> half of the </a:t>
            </a:r>
            <a:r>
              <a:rPr lang="en-US" sz="1800" dirty="0" smtClean="0"/>
              <a:t>1970’s onwards, </a:t>
            </a:r>
            <a:r>
              <a:rPr lang="en-US" sz="1800" b="1" dirty="0" smtClean="0"/>
              <a:t>new dedicated biotech firms</a:t>
            </a:r>
            <a:r>
              <a:rPr lang="en-US" sz="1800" dirty="0" smtClean="0"/>
              <a:t> were set-up to explore and </a:t>
            </a:r>
            <a:r>
              <a:rPr lang="en-US" sz="1800" dirty="0" err="1" smtClean="0"/>
              <a:t>commercialise</a:t>
            </a:r>
            <a:r>
              <a:rPr lang="en-US" sz="1800" dirty="0" smtClean="0"/>
              <a:t> the results of scientific research.</a:t>
            </a:r>
          </a:p>
          <a:p>
            <a:pPr marL="0" indent="0" algn="just">
              <a:buNone/>
            </a:pPr>
            <a:r>
              <a:rPr lang="en-US" sz="1800" dirty="0"/>
              <a:t> </a:t>
            </a:r>
            <a:r>
              <a:rPr lang="en-US" sz="1800" dirty="0" smtClean="0"/>
              <a:t>     </a:t>
            </a:r>
            <a:r>
              <a:rPr lang="en-US" sz="1600" dirty="0" smtClean="0"/>
              <a:t>Greater Boston area: &gt; 50 spin-offs from MIT; &gt; 50 start-ups by academic inventors</a:t>
            </a:r>
          </a:p>
          <a:p>
            <a:pPr algn="just"/>
            <a:endParaRPr lang="en-US" sz="1200" b="1" dirty="0" smtClean="0"/>
          </a:p>
          <a:p>
            <a:pPr marL="0" lvl="1" indent="0" algn="just">
              <a:buSzPct val="110000"/>
              <a:buNone/>
            </a:pPr>
            <a:r>
              <a:rPr lang="en-US" sz="1800" dirty="0" smtClean="0"/>
              <a:t>By the late 1989s, </a:t>
            </a:r>
            <a:r>
              <a:rPr lang="en-US" sz="1800" b="1" dirty="0" smtClean="0"/>
              <a:t>large established firms </a:t>
            </a:r>
            <a:r>
              <a:rPr lang="en-US" sz="1800" dirty="0"/>
              <a:t> </a:t>
            </a:r>
            <a:r>
              <a:rPr lang="en-US" sz="1800" dirty="0" smtClean="0"/>
              <a:t>entered the field by </a:t>
            </a:r>
            <a:r>
              <a:rPr lang="en-US" sz="1800" dirty="0"/>
              <a:t>setting up strategic alliances with and/or acquiring small </a:t>
            </a:r>
            <a:r>
              <a:rPr lang="en-US" sz="1800" dirty="0" smtClean="0"/>
              <a:t>firms.</a:t>
            </a:r>
            <a:endParaRPr lang="en-US" sz="1800" dirty="0"/>
          </a:p>
          <a:p>
            <a:pPr marL="0" indent="0" algn="just">
              <a:buNone/>
            </a:pPr>
            <a:r>
              <a:rPr lang="en-US" sz="1600" dirty="0"/>
              <a:t> </a:t>
            </a:r>
            <a:r>
              <a:rPr lang="en-US" sz="1600" dirty="0" smtClean="0"/>
              <a:t>      Region of Basel: strong presence of pharmaceutical industry (Novartis, La Roche)</a:t>
            </a:r>
          </a:p>
          <a:p>
            <a:pPr marL="0" indent="0" algn="just">
              <a:buNone/>
            </a:pPr>
            <a:endParaRPr lang="en-US" sz="1200" dirty="0" smtClean="0"/>
          </a:p>
          <a:p>
            <a:pPr marL="0" indent="0" algn="just">
              <a:buNone/>
            </a:pPr>
            <a:r>
              <a:rPr lang="en-US" sz="1800" dirty="0" smtClean="0"/>
              <a:t>Further technology advances rely to an important extent on </a:t>
            </a:r>
            <a:r>
              <a:rPr lang="en-US" sz="1800" b="1" dirty="0" err="1" smtClean="0"/>
              <a:t>interorganisational</a:t>
            </a:r>
            <a:r>
              <a:rPr lang="en-US" sz="1800" b="1" dirty="0" smtClean="0"/>
              <a:t> collaborations </a:t>
            </a:r>
            <a:r>
              <a:rPr lang="en-US" sz="1800" dirty="0" smtClean="0"/>
              <a:t>between </a:t>
            </a:r>
            <a:r>
              <a:rPr lang="en-US" sz="1800" dirty="0" err="1" smtClean="0"/>
              <a:t>organisations</a:t>
            </a:r>
            <a:r>
              <a:rPr lang="en-US" sz="1800" dirty="0" smtClean="0"/>
              <a:t> with complementary resources.  </a:t>
            </a:r>
          </a:p>
          <a:p>
            <a:pPr marL="609600" indent="-609600" algn="just">
              <a:buNone/>
            </a:pPr>
            <a:r>
              <a:rPr lang="en-US" sz="1800" dirty="0" smtClean="0"/>
              <a:t>	</a:t>
            </a:r>
            <a:endParaRPr lang="en-US" sz="1800" dirty="0"/>
          </a:p>
        </p:txBody>
      </p:sp>
      <p:sp>
        <p:nvSpPr>
          <p:cNvPr id="8" name="Rectangle 2"/>
          <p:cNvSpPr>
            <a:spLocks noGrp="1" noChangeArrowheads="1"/>
          </p:cNvSpPr>
          <p:nvPr>
            <p:ph type="title"/>
          </p:nvPr>
        </p:nvSpPr>
        <p:spPr/>
        <p:txBody>
          <a:bodyPr/>
          <a:lstStyle/>
          <a:p>
            <a:pPr algn="ctr"/>
            <a:r>
              <a:rPr lang="en-US" sz="2000" b="1" dirty="0" smtClean="0"/>
              <a:t/>
            </a:r>
            <a:br>
              <a:rPr lang="en-US" sz="2000" b="1" dirty="0" smtClean="0"/>
            </a:br>
            <a:r>
              <a:rPr lang="en-GB" sz="2800" dirty="0"/>
              <a:t>The Field of Modern Biotechnology</a:t>
            </a:r>
            <a:endParaRPr lang="en-US" sz="2800" dirty="0" smtClean="0"/>
          </a:p>
        </p:txBody>
      </p:sp>
    </p:spTree>
    <p:extLst>
      <p:ext uri="{BB962C8B-B14F-4D97-AF65-F5344CB8AC3E}">
        <p14:creationId xmlns:p14="http://schemas.microsoft.com/office/powerpoint/2010/main" val="1970718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t>The Field </a:t>
            </a:r>
            <a:r>
              <a:rPr lang="en-GB" sz="2800" dirty="0"/>
              <a:t>of M</a:t>
            </a:r>
            <a:r>
              <a:rPr lang="en-GB" sz="2800" dirty="0" smtClean="0"/>
              <a:t>odern </a:t>
            </a:r>
            <a:r>
              <a:rPr lang="en-GB" sz="2800" dirty="0"/>
              <a:t>B</a:t>
            </a:r>
            <a:r>
              <a:rPr lang="en-GB" sz="2800" dirty="0" smtClean="0"/>
              <a:t>iotechnology</a:t>
            </a:r>
            <a:endParaRPr lang="en-US" sz="2800" dirty="0"/>
          </a:p>
        </p:txBody>
      </p:sp>
      <p:sp>
        <p:nvSpPr>
          <p:cNvPr id="3" name="Content Placeholder 2"/>
          <p:cNvSpPr>
            <a:spLocks noGrp="1"/>
          </p:cNvSpPr>
          <p:nvPr>
            <p:ph idx="1"/>
          </p:nvPr>
        </p:nvSpPr>
        <p:spPr/>
        <p:txBody>
          <a:bodyPr/>
          <a:lstStyle/>
          <a:p>
            <a:pPr marL="0" indent="0">
              <a:buNone/>
            </a:pPr>
            <a:r>
              <a:rPr lang="en-GB" sz="1400" dirty="0" smtClean="0"/>
              <a:t>                                                      EPO </a:t>
            </a:r>
            <a:r>
              <a:rPr lang="en-GB" sz="1400" dirty="0"/>
              <a:t>Patents 1978-1999, </a:t>
            </a:r>
            <a:r>
              <a:rPr lang="en-GB" sz="1400" dirty="0" smtClean="0"/>
              <a:t>worldwide</a:t>
            </a:r>
          </a:p>
          <a:p>
            <a:pPr>
              <a:buNone/>
            </a:pPr>
            <a:endParaRPr lang="en-US" dirty="0" smtClean="0"/>
          </a:p>
          <a:p>
            <a:pPr>
              <a:buNone/>
            </a:pPr>
            <a:endParaRPr lang="en-US" dirty="0"/>
          </a:p>
          <a:p>
            <a:pPr>
              <a:buNone/>
            </a:pPr>
            <a:endParaRPr lang="en-US" dirty="0" smtClean="0"/>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900" dirty="0" smtClean="0"/>
          </a:p>
          <a:p>
            <a:pPr>
              <a:buNone/>
            </a:pPr>
            <a:r>
              <a:rPr lang="en-US" dirty="0" smtClean="0"/>
              <a:t>Early </a:t>
            </a:r>
            <a:r>
              <a:rPr lang="en-US" dirty="0"/>
              <a:t>stage of the biotech industry life </a:t>
            </a:r>
            <a:r>
              <a:rPr lang="en-US" dirty="0" smtClean="0"/>
              <a:t>cycle (period 1)</a:t>
            </a:r>
            <a:endParaRPr lang="en-US" dirty="0"/>
          </a:p>
          <a:p>
            <a:r>
              <a:rPr lang="en-US" sz="2000" dirty="0" smtClean="0"/>
              <a:t>The </a:t>
            </a:r>
            <a:r>
              <a:rPr lang="en-US" sz="2000" dirty="0"/>
              <a:t>technology is still new, technical and market uncertainty prevails.</a:t>
            </a:r>
          </a:p>
          <a:p>
            <a:r>
              <a:rPr lang="en-US" sz="2000" dirty="0"/>
              <a:t>Characterized by the creation of the first dedicated biotech firms</a:t>
            </a:r>
            <a:r>
              <a:rPr lang="en-US" dirty="0"/>
              <a:t>.</a:t>
            </a:r>
          </a:p>
          <a:p>
            <a:pPr>
              <a:buNone/>
            </a:pPr>
            <a:r>
              <a:rPr lang="fr-FR" sz="1600" dirty="0"/>
              <a:t>	</a:t>
            </a:r>
          </a:p>
          <a:p>
            <a:pPr marL="0" indent="0">
              <a:buNone/>
            </a:pPr>
            <a:endParaRPr lang="en-US" dirty="0"/>
          </a:p>
        </p:txBody>
      </p:sp>
      <p:pic>
        <p:nvPicPr>
          <p:cNvPr id="4" name="Content Placeholder 3"/>
          <p:cNvPicPr>
            <a:picLocks/>
          </p:cNvPicPr>
          <p:nvPr/>
        </p:nvPicPr>
        <p:blipFill>
          <a:blip r:embed="rId2"/>
          <a:stretch>
            <a:fillRect/>
          </a:stretch>
        </p:blipFill>
        <p:spPr>
          <a:xfrm>
            <a:off x="2339752" y="1674416"/>
            <a:ext cx="4584589" cy="2755631"/>
          </a:xfrm>
          <a:prstGeom prst="rect">
            <a:avLst/>
          </a:prstGeom>
        </p:spPr>
      </p:pic>
      <p:sp>
        <p:nvSpPr>
          <p:cNvPr id="5" name="Oval 4"/>
          <p:cNvSpPr/>
          <p:nvPr/>
        </p:nvSpPr>
        <p:spPr>
          <a:xfrm>
            <a:off x="3275856" y="1916832"/>
            <a:ext cx="1224136" cy="6480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2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t>The Field </a:t>
            </a:r>
            <a:r>
              <a:rPr lang="en-GB" sz="2800" dirty="0"/>
              <a:t>of M</a:t>
            </a:r>
            <a:r>
              <a:rPr lang="en-GB" sz="2800" dirty="0" smtClean="0"/>
              <a:t>odern </a:t>
            </a:r>
            <a:r>
              <a:rPr lang="en-GB" sz="2800" dirty="0"/>
              <a:t>B</a:t>
            </a:r>
            <a:r>
              <a:rPr lang="en-GB" sz="2800" dirty="0" smtClean="0"/>
              <a:t>iotechnology</a:t>
            </a:r>
            <a:endParaRPr lang="en-US" sz="2800" dirty="0"/>
          </a:p>
        </p:txBody>
      </p:sp>
      <p:sp>
        <p:nvSpPr>
          <p:cNvPr id="3" name="Content Placeholder 2"/>
          <p:cNvSpPr>
            <a:spLocks noGrp="1"/>
          </p:cNvSpPr>
          <p:nvPr>
            <p:ph idx="1"/>
          </p:nvPr>
        </p:nvSpPr>
        <p:spPr/>
        <p:txBody>
          <a:bodyPr/>
          <a:lstStyle/>
          <a:p>
            <a:pPr marL="0" indent="0">
              <a:buNone/>
            </a:pPr>
            <a:r>
              <a:rPr lang="en-GB" sz="1400" dirty="0" smtClean="0"/>
              <a:t>                                                      EPO </a:t>
            </a:r>
            <a:r>
              <a:rPr lang="en-GB" sz="1400" dirty="0"/>
              <a:t>Patents 1978-1999, </a:t>
            </a:r>
            <a:r>
              <a:rPr lang="en-GB" sz="1400" dirty="0" smtClean="0"/>
              <a:t>worldwide</a:t>
            </a:r>
          </a:p>
          <a:p>
            <a:pPr>
              <a:buNone/>
            </a:pPr>
            <a:endParaRPr lang="en-US" dirty="0" smtClean="0"/>
          </a:p>
          <a:p>
            <a:pPr>
              <a:buNone/>
            </a:pPr>
            <a:endParaRPr lang="en-US" dirty="0"/>
          </a:p>
          <a:p>
            <a:pPr>
              <a:buNone/>
            </a:pPr>
            <a:endParaRPr lang="en-US" dirty="0" smtClean="0"/>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900" dirty="0" smtClean="0"/>
          </a:p>
          <a:p>
            <a:pPr>
              <a:buNone/>
            </a:pPr>
            <a:r>
              <a:rPr lang="en-US" dirty="0" smtClean="0"/>
              <a:t>Growth </a:t>
            </a:r>
            <a:r>
              <a:rPr lang="en-US" dirty="0"/>
              <a:t>stage of the biotech industry life </a:t>
            </a:r>
            <a:r>
              <a:rPr lang="en-US" dirty="0" smtClean="0"/>
              <a:t>cycle (period 2)</a:t>
            </a:r>
            <a:endParaRPr lang="en-US" dirty="0"/>
          </a:p>
          <a:p>
            <a:r>
              <a:rPr lang="en-US" sz="2000" dirty="0"/>
              <a:t>Technologies start to demonstrate potential commercial impact, but important leaps in the technology performance still have to be realized. </a:t>
            </a:r>
          </a:p>
          <a:p>
            <a:r>
              <a:rPr lang="en-US" sz="2000" dirty="0"/>
              <a:t>Large pharmaceutical firms </a:t>
            </a:r>
            <a:r>
              <a:rPr lang="en-US" sz="2000" dirty="0" smtClean="0"/>
              <a:t>start to enter the field.</a:t>
            </a:r>
            <a:endParaRPr lang="fr-FR" sz="2000" dirty="0"/>
          </a:p>
          <a:p>
            <a:pPr>
              <a:buNone/>
            </a:pPr>
            <a:r>
              <a:rPr lang="fr-FR" sz="1600" dirty="0"/>
              <a:t>	</a:t>
            </a:r>
          </a:p>
          <a:p>
            <a:pPr marL="0" indent="0">
              <a:buNone/>
            </a:pPr>
            <a:endParaRPr lang="en-US" dirty="0"/>
          </a:p>
        </p:txBody>
      </p:sp>
      <p:pic>
        <p:nvPicPr>
          <p:cNvPr id="4" name="Content Placeholder 3"/>
          <p:cNvPicPr>
            <a:picLocks/>
          </p:cNvPicPr>
          <p:nvPr/>
        </p:nvPicPr>
        <p:blipFill>
          <a:blip r:embed="rId2"/>
          <a:stretch>
            <a:fillRect/>
          </a:stretch>
        </p:blipFill>
        <p:spPr>
          <a:xfrm>
            <a:off x="2339752" y="1674416"/>
            <a:ext cx="4584589" cy="2755631"/>
          </a:xfrm>
          <a:prstGeom prst="rect">
            <a:avLst/>
          </a:prstGeom>
        </p:spPr>
      </p:pic>
      <p:sp>
        <p:nvSpPr>
          <p:cNvPr id="6" name="Oval 5"/>
          <p:cNvSpPr/>
          <p:nvPr/>
        </p:nvSpPr>
        <p:spPr>
          <a:xfrm>
            <a:off x="5364088" y="1916832"/>
            <a:ext cx="1008112" cy="6480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9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Case study research</a:t>
            </a:r>
            <a:endParaRPr lang="en-US" sz="2800" dirty="0"/>
          </a:p>
        </p:txBody>
      </p:sp>
      <p:sp>
        <p:nvSpPr>
          <p:cNvPr id="3" name="Content Placeholder 2"/>
          <p:cNvSpPr>
            <a:spLocks noGrp="1"/>
          </p:cNvSpPr>
          <p:nvPr>
            <p:ph idx="1"/>
          </p:nvPr>
        </p:nvSpPr>
        <p:spPr>
          <a:ln>
            <a:noFill/>
          </a:ln>
        </p:spPr>
        <p:txBody>
          <a:bodyPr/>
          <a:lstStyle/>
          <a:p>
            <a:pPr marL="0" indent="0" algn="ctr">
              <a:buNone/>
            </a:pPr>
            <a:endParaRPr lang="en-GB" sz="600" dirty="0" smtClean="0"/>
          </a:p>
          <a:p>
            <a:r>
              <a:rPr lang="en-GB" sz="2000" dirty="0" smtClean="0"/>
              <a:t>Central and active role of </a:t>
            </a:r>
            <a:r>
              <a:rPr lang="en-GB" sz="2000" b="1" i="1" dirty="0" smtClean="0"/>
              <a:t>universities</a:t>
            </a:r>
            <a:r>
              <a:rPr lang="en-GB" sz="2000" dirty="0" smtClean="0"/>
              <a:t> </a:t>
            </a:r>
            <a:r>
              <a:rPr lang="en-GB" sz="2000" dirty="0"/>
              <a:t>and </a:t>
            </a:r>
            <a:r>
              <a:rPr lang="en-GB" sz="2000" b="1" i="1" dirty="0"/>
              <a:t>knowledge generating institutes</a:t>
            </a:r>
            <a:r>
              <a:rPr lang="en-GB" sz="2000" dirty="0"/>
              <a:t> </a:t>
            </a:r>
            <a:r>
              <a:rPr lang="en-GB" sz="2000" dirty="0" smtClean="0"/>
              <a:t>in </a:t>
            </a:r>
            <a:r>
              <a:rPr lang="en-GB" sz="2000" dirty="0"/>
              <a:t>the creation of biotech clusters in the region of Boston (</a:t>
            </a:r>
            <a:r>
              <a:rPr lang="en-GB" sz="2000" dirty="0" err="1"/>
              <a:t>Breznitz</a:t>
            </a:r>
            <a:r>
              <a:rPr lang="en-GB" sz="2000" dirty="0"/>
              <a:t>, O‘Shea, &amp; Allen, 2008) and the San Francisco Bay area (</a:t>
            </a:r>
            <a:r>
              <a:rPr lang="en-GB" sz="2000" dirty="0" err="1"/>
              <a:t>Chiarone</a:t>
            </a:r>
            <a:r>
              <a:rPr lang="en-GB" sz="2000" dirty="0"/>
              <a:t> &amp; </a:t>
            </a:r>
            <a:r>
              <a:rPr lang="en-GB" sz="2000" dirty="0" err="1"/>
              <a:t>Chiesa</a:t>
            </a:r>
            <a:r>
              <a:rPr lang="en-GB" sz="2000" dirty="0"/>
              <a:t>, 2006</a:t>
            </a:r>
            <a:r>
              <a:rPr lang="en-GB" sz="2000" dirty="0" smtClean="0"/>
              <a:t>).</a:t>
            </a:r>
          </a:p>
          <a:p>
            <a:endParaRPr lang="en-US" sz="1000" dirty="0" smtClean="0"/>
          </a:p>
          <a:p>
            <a:r>
              <a:rPr lang="en-US" sz="2000" dirty="0" smtClean="0"/>
              <a:t>Pivotal role of </a:t>
            </a:r>
            <a:r>
              <a:rPr lang="en-US" sz="2000" b="1" i="1" dirty="0" smtClean="0"/>
              <a:t>private firms </a:t>
            </a:r>
            <a:r>
              <a:rPr lang="en-US" sz="2000" dirty="0" smtClean="0"/>
              <a:t>in the development of </a:t>
            </a:r>
            <a:r>
              <a:rPr lang="en-GB" sz="2000" dirty="0" smtClean="0"/>
              <a:t>biotech </a:t>
            </a:r>
            <a:r>
              <a:rPr lang="en-GB" sz="2000" dirty="0"/>
              <a:t>activities in the </a:t>
            </a:r>
            <a:r>
              <a:rPr lang="en-GB" sz="2000" dirty="0" smtClean="0"/>
              <a:t>region </a:t>
            </a:r>
            <a:r>
              <a:rPr lang="en-GB" sz="2000" dirty="0"/>
              <a:t>of </a:t>
            </a:r>
            <a:r>
              <a:rPr lang="en-GB" sz="2000" dirty="0" smtClean="0"/>
              <a:t>Basel, Switzerland </a:t>
            </a:r>
            <a:r>
              <a:rPr lang="en-GB" sz="2000" dirty="0"/>
              <a:t>(Houlton, 2003</a:t>
            </a:r>
            <a:r>
              <a:rPr lang="en-GB" sz="2000" dirty="0" smtClean="0"/>
              <a:t>) as </a:t>
            </a:r>
            <a:r>
              <a:rPr lang="en-GB" sz="2000" dirty="0"/>
              <a:t>well as in Japan (Bartholomew, 1997). </a:t>
            </a:r>
            <a:endParaRPr lang="en-US" sz="2000" dirty="0"/>
          </a:p>
          <a:p>
            <a:pPr marL="0" indent="0">
              <a:buNone/>
            </a:pPr>
            <a:endParaRPr lang="en-US" sz="1600" dirty="0" smtClean="0"/>
          </a:p>
          <a:p>
            <a:pPr marL="0" indent="0" algn="ctr">
              <a:buNone/>
            </a:pPr>
            <a:r>
              <a:rPr lang="en-US" dirty="0" smtClean="0">
                <a:solidFill>
                  <a:srgbClr val="1D8DB0"/>
                </a:solidFill>
              </a:rPr>
              <a:t>   </a:t>
            </a:r>
            <a:r>
              <a:rPr lang="en-US" dirty="0">
                <a:solidFill>
                  <a:srgbClr val="0070C0"/>
                </a:solidFill>
                <a:ea typeface="+mj-ea"/>
              </a:rPr>
              <a:t>Different pathways of regional cluster formation </a:t>
            </a:r>
          </a:p>
          <a:p>
            <a:pPr marL="0" indent="0" algn="ctr">
              <a:buNone/>
            </a:pPr>
            <a:r>
              <a:rPr lang="en-US" dirty="0">
                <a:solidFill>
                  <a:srgbClr val="0070C0"/>
                </a:solidFill>
                <a:ea typeface="+mj-ea"/>
              </a:rPr>
              <a:t>or life cycle dynamics? </a:t>
            </a:r>
          </a:p>
        </p:txBody>
      </p:sp>
      <p:sp>
        <p:nvSpPr>
          <p:cNvPr id="4" name="Right Arrow 3"/>
          <p:cNvSpPr/>
          <p:nvPr/>
        </p:nvSpPr>
        <p:spPr>
          <a:xfrm>
            <a:off x="899592" y="4437112"/>
            <a:ext cx="576064" cy="432048"/>
          </a:xfrm>
          <a:prstGeom prst="rightArrow">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t>Evolution of biotech patenting</a:t>
            </a:r>
            <a:endParaRPr lang="en-US" sz="2800" dirty="0"/>
          </a:p>
        </p:txBody>
      </p:sp>
      <p:sp>
        <p:nvSpPr>
          <p:cNvPr id="3" name="Content Placeholder 2"/>
          <p:cNvSpPr>
            <a:spLocks noGrp="1"/>
          </p:cNvSpPr>
          <p:nvPr>
            <p:ph idx="1"/>
          </p:nvPr>
        </p:nvSpPr>
        <p:spPr>
          <a:xfrm>
            <a:off x="540000" y="1268760"/>
            <a:ext cx="8334000" cy="4428000"/>
          </a:xfrm>
        </p:spPr>
        <p:txBody>
          <a:bodyPr/>
          <a:lstStyle/>
          <a:p>
            <a:pPr marL="0" indent="0">
              <a:buNone/>
            </a:pPr>
            <a:r>
              <a:rPr lang="en-GB" sz="1400" dirty="0" smtClean="0"/>
              <a:t>                                                      EPO </a:t>
            </a:r>
            <a:r>
              <a:rPr lang="en-GB" sz="1400" dirty="0"/>
              <a:t>Patents 1978-1999, </a:t>
            </a:r>
            <a:r>
              <a:rPr lang="en-GB" sz="1400" dirty="0" smtClean="0"/>
              <a:t>worldwide</a:t>
            </a:r>
          </a:p>
          <a:p>
            <a:pPr>
              <a:buNone/>
            </a:pPr>
            <a:endParaRPr lang="en-US" dirty="0" smtClean="0"/>
          </a:p>
          <a:p>
            <a:pPr>
              <a:buNone/>
            </a:pPr>
            <a:endParaRPr lang="en-US" dirty="0"/>
          </a:p>
          <a:p>
            <a:pPr>
              <a:buNone/>
            </a:pPr>
            <a:endParaRPr lang="en-US" dirty="0" smtClean="0"/>
          </a:p>
          <a:p>
            <a:pPr>
              <a:buNone/>
            </a:pPr>
            <a:endParaRPr lang="en-US" sz="2000" dirty="0" smtClean="0"/>
          </a:p>
          <a:p>
            <a:pPr>
              <a:buNone/>
            </a:pPr>
            <a:endParaRPr lang="en-US" sz="2000" dirty="0"/>
          </a:p>
          <a:p>
            <a:pPr>
              <a:buNone/>
            </a:pPr>
            <a:endParaRPr lang="en-US" sz="2000" dirty="0" smtClean="0"/>
          </a:p>
          <a:p>
            <a:pPr>
              <a:buNone/>
            </a:pPr>
            <a:endParaRPr lang="en-US" sz="2000" dirty="0"/>
          </a:p>
          <a:p>
            <a:pPr marL="0" indent="0" algn="ctr">
              <a:buNone/>
            </a:pPr>
            <a:endParaRPr lang="en-GB" sz="1000" dirty="0" smtClean="0">
              <a:solidFill>
                <a:srgbClr val="177E9D"/>
              </a:solidFill>
            </a:endParaRPr>
          </a:p>
          <a:p>
            <a:pPr marL="0" indent="0" algn="ctr">
              <a:buNone/>
            </a:pPr>
            <a:r>
              <a:rPr lang="en-GB" sz="1800" dirty="0" smtClean="0">
                <a:solidFill>
                  <a:srgbClr val="177E9D"/>
                </a:solidFill>
              </a:rPr>
              <a:t>RQ: Can </a:t>
            </a:r>
            <a:r>
              <a:rPr lang="en-GB" sz="1800" dirty="0">
                <a:solidFill>
                  <a:srgbClr val="177E9D"/>
                </a:solidFill>
              </a:rPr>
              <a:t>regions develop into </a:t>
            </a:r>
            <a:r>
              <a:rPr lang="en-GB" sz="1800" b="1" dirty="0">
                <a:solidFill>
                  <a:srgbClr val="177E9D"/>
                </a:solidFill>
              </a:rPr>
              <a:t>leading biotech regions </a:t>
            </a:r>
            <a:r>
              <a:rPr lang="en-GB" sz="1800" dirty="0" smtClean="0">
                <a:solidFill>
                  <a:srgbClr val="177E9D"/>
                </a:solidFill>
              </a:rPr>
              <a:t>by </a:t>
            </a:r>
            <a:r>
              <a:rPr lang="en-GB" sz="1800" dirty="0">
                <a:solidFill>
                  <a:srgbClr val="177E9D"/>
                </a:solidFill>
              </a:rPr>
              <a:t>relying on a </a:t>
            </a:r>
            <a:r>
              <a:rPr lang="en-GB" sz="1800" b="1" i="1" dirty="0">
                <a:solidFill>
                  <a:srgbClr val="177E9D"/>
                </a:solidFill>
              </a:rPr>
              <a:t>distributed texture </a:t>
            </a:r>
            <a:r>
              <a:rPr lang="en-GB" sz="1800" b="1" i="1" dirty="0" smtClean="0">
                <a:solidFill>
                  <a:srgbClr val="177E9D"/>
                </a:solidFill>
              </a:rPr>
              <a:t> </a:t>
            </a:r>
            <a:r>
              <a:rPr lang="en-GB" sz="1800" dirty="0" smtClean="0">
                <a:solidFill>
                  <a:srgbClr val="177E9D"/>
                </a:solidFill>
              </a:rPr>
              <a:t>(</a:t>
            </a:r>
            <a:r>
              <a:rPr lang="en-GB" sz="1800" dirty="0">
                <a:solidFill>
                  <a:srgbClr val="177E9D"/>
                </a:solidFill>
              </a:rPr>
              <a:t>public knowledge institutes and private firms)</a:t>
            </a:r>
          </a:p>
          <a:p>
            <a:pPr marL="0" indent="0" algn="ctr">
              <a:buNone/>
            </a:pPr>
            <a:r>
              <a:rPr lang="en-GB" sz="1800" dirty="0">
                <a:solidFill>
                  <a:srgbClr val="177E9D"/>
                </a:solidFill>
              </a:rPr>
              <a:t>or does the presence and/or emergence of </a:t>
            </a:r>
            <a:r>
              <a:rPr lang="en-GB" sz="1800" dirty="0" smtClean="0">
                <a:solidFill>
                  <a:srgbClr val="177E9D"/>
                </a:solidFill>
              </a:rPr>
              <a:t>an </a:t>
            </a:r>
            <a:r>
              <a:rPr lang="en-GB" sz="1800" b="1" i="1" dirty="0">
                <a:solidFill>
                  <a:srgbClr val="177E9D"/>
                </a:solidFill>
              </a:rPr>
              <a:t>anchor tenant firm</a:t>
            </a:r>
            <a:r>
              <a:rPr lang="en-GB" sz="1800" dirty="0">
                <a:solidFill>
                  <a:srgbClr val="177E9D"/>
                </a:solidFill>
              </a:rPr>
              <a:t> </a:t>
            </a:r>
            <a:r>
              <a:rPr lang="en-GB" sz="1800" dirty="0" smtClean="0">
                <a:solidFill>
                  <a:srgbClr val="177E9D"/>
                </a:solidFill>
              </a:rPr>
              <a:t> (Agrawal &amp; Cockburn, 2003) becomes </a:t>
            </a:r>
            <a:r>
              <a:rPr lang="en-GB" sz="1800" dirty="0">
                <a:solidFill>
                  <a:srgbClr val="177E9D"/>
                </a:solidFill>
              </a:rPr>
              <a:t>a </a:t>
            </a:r>
            <a:r>
              <a:rPr lang="en-GB" sz="1800" dirty="0" smtClean="0">
                <a:solidFill>
                  <a:srgbClr val="177E9D"/>
                </a:solidFill>
              </a:rPr>
              <a:t>prerequisite to become a ‘leading’ region? </a:t>
            </a:r>
            <a:endParaRPr lang="en-US" sz="1800" dirty="0">
              <a:solidFill>
                <a:srgbClr val="177E9D"/>
              </a:solidFill>
            </a:endParaRPr>
          </a:p>
          <a:p>
            <a:pPr>
              <a:buNone/>
            </a:pPr>
            <a:endParaRPr lang="en-US" sz="1200" dirty="0" smtClean="0"/>
          </a:p>
        </p:txBody>
      </p:sp>
      <p:pic>
        <p:nvPicPr>
          <p:cNvPr id="4" name="Content Placeholder 3"/>
          <p:cNvPicPr>
            <a:picLocks/>
          </p:cNvPicPr>
          <p:nvPr/>
        </p:nvPicPr>
        <p:blipFill>
          <a:blip r:embed="rId2"/>
          <a:stretch>
            <a:fillRect/>
          </a:stretch>
        </p:blipFill>
        <p:spPr>
          <a:xfrm>
            <a:off x="2339752" y="1674416"/>
            <a:ext cx="4584589" cy="2755631"/>
          </a:xfrm>
          <a:prstGeom prst="rect">
            <a:avLst/>
          </a:prstGeom>
        </p:spPr>
      </p:pic>
      <p:sp>
        <p:nvSpPr>
          <p:cNvPr id="6" name="Oval 5"/>
          <p:cNvSpPr/>
          <p:nvPr/>
        </p:nvSpPr>
        <p:spPr>
          <a:xfrm>
            <a:off x="5364088" y="1916832"/>
            <a:ext cx="1008112" cy="6480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056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Research question</a:t>
            </a:r>
            <a:endParaRPr lang="en-US" sz="2800" dirty="0"/>
          </a:p>
        </p:txBody>
      </p:sp>
      <p:sp>
        <p:nvSpPr>
          <p:cNvPr id="3" name="Content Placeholder 2"/>
          <p:cNvSpPr>
            <a:spLocks noGrp="1"/>
          </p:cNvSpPr>
          <p:nvPr>
            <p:ph idx="1"/>
          </p:nvPr>
        </p:nvSpPr>
        <p:spPr/>
        <p:txBody>
          <a:bodyPr/>
          <a:lstStyle/>
          <a:p>
            <a:pPr marL="0" indent="0" algn="ctr">
              <a:buNone/>
            </a:pPr>
            <a:endParaRPr lang="en-GB" dirty="0" smtClean="0">
              <a:solidFill>
                <a:srgbClr val="0070C0"/>
              </a:solidFill>
              <a:ea typeface="+mj-ea"/>
            </a:endParaRPr>
          </a:p>
          <a:p>
            <a:pPr marL="0" indent="0" algn="ctr">
              <a:buNone/>
            </a:pPr>
            <a:r>
              <a:rPr lang="en-GB" sz="2800" dirty="0" smtClean="0">
                <a:solidFill>
                  <a:srgbClr val="177E9D"/>
                </a:solidFill>
                <a:ea typeface="+mj-ea"/>
              </a:rPr>
              <a:t>Can </a:t>
            </a:r>
            <a:r>
              <a:rPr lang="en-GB" sz="2800" dirty="0">
                <a:solidFill>
                  <a:srgbClr val="177E9D"/>
                </a:solidFill>
                <a:ea typeface="+mj-ea"/>
              </a:rPr>
              <a:t>regions develop into </a:t>
            </a:r>
            <a:r>
              <a:rPr lang="en-GB" sz="2800" b="1" dirty="0">
                <a:solidFill>
                  <a:srgbClr val="177E9D"/>
                </a:solidFill>
                <a:ea typeface="+mj-ea"/>
              </a:rPr>
              <a:t>leading </a:t>
            </a:r>
            <a:r>
              <a:rPr lang="en-GB" sz="2800" b="1" dirty="0" smtClean="0">
                <a:solidFill>
                  <a:srgbClr val="177E9D"/>
                </a:solidFill>
                <a:ea typeface="+mj-ea"/>
              </a:rPr>
              <a:t>biotech regions </a:t>
            </a:r>
          </a:p>
          <a:p>
            <a:pPr marL="0" indent="0" algn="ctr">
              <a:buNone/>
            </a:pPr>
            <a:r>
              <a:rPr lang="en-GB" sz="2800" dirty="0" smtClean="0">
                <a:solidFill>
                  <a:srgbClr val="177E9D"/>
                </a:solidFill>
                <a:ea typeface="+mj-ea"/>
              </a:rPr>
              <a:t>by </a:t>
            </a:r>
            <a:r>
              <a:rPr lang="en-GB" sz="2800" dirty="0">
                <a:solidFill>
                  <a:srgbClr val="177E9D"/>
                </a:solidFill>
                <a:ea typeface="+mj-ea"/>
              </a:rPr>
              <a:t>relying on a </a:t>
            </a:r>
            <a:r>
              <a:rPr lang="en-GB" sz="2800" b="1" i="1" dirty="0">
                <a:solidFill>
                  <a:srgbClr val="177E9D"/>
                </a:solidFill>
                <a:ea typeface="+mj-ea"/>
              </a:rPr>
              <a:t>distributed texture </a:t>
            </a:r>
            <a:endParaRPr lang="en-GB" sz="2800" b="1" i="1" dirty="0" smtClean="0">
              <a:solidFill>
                <a:srgbClr val="177E9D"/>
              </a:solidFill>
              <a:ea typeface="+mj-ea"/>
            </a:endParaRPr>
          </a:p>
          <a:p>
            <a:pPr marL="0" indent="0" algn="ctr">
              <a:buNone/>
            </a:pPr>
            <a:r>
              <a:rPr lang="en-GB" sz="2800" dirty="0" smtClean="0">
                <a:solidFill>
                  <a:srgbClr val="177E9D"/>
                </a:solidFill>
                <a:ea typeface="+mj-ea"/>
              </a:rPr>
              <a:t>(public </a:t>
            </a:r>
            <a:r>
              <a:rPr lang="en-GB" sz="2800" dirty="0">
                <a:solidFill>
                  <a:srgbClr val="177E9D"/>
                </a:solidFill>
                <a:ea typeface="+mj-ea"/>
              </a:rPr>
              <a:t>knowledge institutes and private firms</a:t>
            </a:r>
            <a:r>
              <a:rPr lang="en-GB" sz="2800" dirty="0" smtClean="0">
                <a:solidFill>
                  <a:srgbClr val="177E9D"/>
                </a:solidFill>
                <a:ea typeface="+mj-ea"/>
              </a:rPr>
              <a:t>)</a:t>
            </a:r>
          </a:p>
          <a:p>
            <a:pPr marL="0" indent="0" algn="ctr">
              <a:buNone/>
            </a:pPr>
            <a:r>
              <a:rPr lang="en-GB" sz="2800" dirty="0">
                <a:solidFill>
                  <a:srgbClr val="177E9D"/>
                </a:solidFill>
                <a:ea typeface="+mj-ea"/>
              </a:rPr>
              <a:t>o</a:t>
            </a:r>
            <a:r>
              <a:rPr lang="en-GB" sz="2800" dirty="0" smtClean="0">
                <a:solidFill>
                  <a:srgbClr val="177E9D"/>
                </a:solidFill>
                <a:ea typeface="+mj-ea"/>
              </a:rPr>
              <a:t>r does </a:t>
            </a:r>
            <a:r>
              <a:rPr lang="en-GB" sz="2800" dirty="0">
                <a:solidFill>
                  <a:srgbClr val="177E9D"/>
                </a:solidFill>
                <a:ea typeface="+mj-ea"/>
              </a:rPr>
              <a:t>the presence and/or emergence of </a:t>
            </a:r>
            <a:endParaRPr lang="en-GB" sz="2800" dirty="0" smtClean="0">
              <a:solidFill>
                <a:srgbClr val="177E9D"/>
              </a:solidFill>
              <a:ea typeface="+mj-ea"/>
            </a:endParaRPr>
          </a:p>
          <a:p>
            <a:pPr marL="0" indent="0" algn="ctr">
              <a:buNone/>
            </a:pPr>
            <a:r>
              <a:rPr lang="en-GB" sz="2800" dirty="0" smtClean="0">
                <a:solidFill>
                  <a:srgbClr val="177E9D"/>
                </a:solidFill>
                <a:ea typeface="+mj-ea"/>
              </a:rPr>
              <a:t>an </a:t>
            </a:r>
            <a:r>
              <a:rPr lang="en-GB" sz="2800" b="1" i="1" dirty="0" smtClean="0">
                <a:solidFill>
                  <a:srgbClr val="177E9D"/>
                </a:solidFill>
                <a:ea typeface="+mj-ea"/>
              </a:rPr>
              <a:t>anchor tenant </a:t>
            </a:r>
            <a:r>
              <a:rPr lang="en-GB" sz="2800" b="1" i="1" dirty="0">
                <a:solidFill>
                  <a:srgbClr val="177E9D"/>
                </a:solidFill>
                <a:ea typeface="+mj-ea"/>
              </a:rPr>
              <a:t>firm</a:t>
            </a:r>
            <a:r>
              <a:rPr lang="en-GB" sz="2800" dirty="0">
                <a:solidFill>
                  <a:srgbClr val="177E9D"/>
                </a:solidFill>
                <a:ea typeface="+mj-ea"/>
              </a:rPr>
              <a:t> becomes a prerequisite </a:t>
            </a:r>
            <a:endParaRPr lang="en-GB" sz="2800" dirty="0" smtClean="0">
              <a:solidFill>
                <a:srgbClr val="177E9D"/>
              </a:solidFill>
              <a:ea typeface="+mj-ea"/>
            </a:endParaRPr>
          </a:p>
          <a:p>
            <a:pPr marL="0" indent="0" algn="ctr">
              <a:buNone/>
            </a:pPr>
            <a:r>
              <a:rPr lang="en-GB" sz="2800" dirty="0" smtClean="0">
                <a:solidFill>
                  <a:srgbClr val="177E9D"/>
                </a:solidFill>
                <a:ea typeface="+mj-ea"/>
              </a:rPr>
              <a:t>during</a:t>
            </a:r>
            <a:r>
              <a:rPr lang="en-GB" sz="2800" dirty="0" smtClean="0">
                <a:solidFill>
                  <a:srgbClr val="FF0000"/>
                </a:solidFill>
                <a:ea typeface="+mj-ea"/>
              </a:rPr>
              <a:t> </a:t>
            </a:r>
            <a:r>
              <a:rPr lang="en-GB" sz="2800" dirty="0" smtClean="0">
                <a:solidFill>
                  <a:srgbClr val="177E9D"/>
                </a:solidFill>
                <a:ea typeface="+mj-ea"/>
              </a:rPr>
              <a:t>the </a:t>
            </a:r>
            <a:r>
              <a:rPr lang="en-GB" sz="2800" b="1" i="1" dirty="0">
                <a:solidFill>
                  <a:schemeClr val="accent3"/>
                </a:solidFill>
                <a:ea typeface="+mj-ea"/>
              </a:rPr>
              <a:t>growth phase </a:t>
            </a:r>
            <a:r>
              <a:rPr lang="en-GB" sz="2800" dirty="0">
                <a:solidFill>
                  <a:srgbClr val="177E9D"/>
                </a:solidFill>
                <a:ea typeface="+mj-ea"/>
              </a:rPr>
              <a:t>of the biotech industry?</a:t>
            </a:r>
            <a:endParaRPr lang="en-US" sz="2800" dirty="0">
              <a:solidFill>
                <a:srgbClr val="177E9D"/>
              </a:solidFill>
              <a:ea typeface="+mj-ea"/>
            </a:endParaRPr>
          </a:p>
        </p:txBody>
      </p:sp>
    </p:spTree>
    <p:extLst>
      <p:ext uri="{BB962C8B-B14F-4D97-AF65-F5344CB8AC3E}">
        <p14:creationId xmlns:p14="http://schemas.microsoft.com/office/powerpoint/2010/main" val="70430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1390</TotalTime>
  <Words>2709</Words>
  <Application>Microsoft Office PowerPoint</Application>
  <PresentationFormat>Presentación en pantalla (4:3)</PresentationFormat>
  <Paragraphs>706</Paragraphs>
  <Slides>26</Slides>
  <Notes>4</Notes>
  <HiddenSlides>11</HiddenSlides>
  <MMClips>0</MMClips>
  <ScaleCrop>false</ScaleCrop>
  <HeadingPairs>
    <vt:vector size="4" baseType="variant">
      <vt:variant>
        <vt:lpstr>Tema</vt:lpstr>
      </vt:variant>
      <vt:variant>
        <vt:i4>2</vt:i4>
      </vt:variant>
      <vt:variant>
        <vt:lpstr>Títulos de diapositiva</vt:lpstr>
      </vt:variant>
      <vt:variant>
        <vt:i4>26</vt:i4>
      </vt:variant>
    </vt:vector>
  </HeadingPairs>
  <TitlesOfParts>
    <vt:vector size="28" baseType="lpstr">
      <vt:lpstr>Corporate-KU Leuven-Liggend-Achtergrond Wit</vt:lpstr>
      <vt:lpstr>Corporate-KU Leuven-Liggend-Achtergrond Wit en Watermerk</vt:lpstr>
      <vt:lpstr>What Differentiates Top Regions from Other Regions in the Field of Biotechnology?   An Empirical Study of 101 Biotech Regions </vt:lpstr>
      <vt:lpstr> Outline</vt:lpstr>
      <vt:lpstr> Intro</vt:lpstr>
      <vt:lpstr> The Field of Modern Biotechnology</vt:lpstr>
      <vt:lpstr>The Field of Modern Biotechnology</vt:lpstr>
      <vt:lpstr>The Field of Modern Biotechnology</vt:lpstr>
      <vt:lpstr>Case study research</vt:lpstr>
      <vt:lpstr>Evolution of biotech patenting</vt:lpstr>
      <vt:lpstr>Research question</vt:lpstr>
      <vt:lpstr>Industrial texture</vt:lpstr>
      <vt:lpstr>Entrepreneurial-oriented knowledge institutes</vt:lpstr>
      <vt:lpstr>Biotech patent and publication data</vt:lpstr>
      <vt:lpstr>Preparing the data</vt:lpstr>
      <vt:lpstr>Indicators</vt:lpstr>
      <vt:lpstr>Biotech regions</vt:lpstr>
      <vt:lpstr>Leading biotech regions (period 1992 - 1997)</vt:lpstr>
      <vt:lpstr>Leading Biotech Regions</vt:lpstr>
      <vt:lpstr>Leading organisations per regions (period 1992 - 1997)</vt:lpstr>
      <vt:lpstr>What differentiates leading regions?</vt:lpstr>
      <vt:lpstr>“Distributed” versus “Concentrated” regions</vt:lpstr>
      <vt:lpstr>What differentiates leading regions?</vt:lpstr>
      <vt:lpstr>Logit models</vt:lpstr>
      <vt:lpstr>Logit models</vt:lpstr>
      <vt:lpstr> Conclusions</vt:lpstr>
      <vt:lpstr>Limitations and further research</vt:lpstr>
      <vt:lpstr>Thank you!</vt:lpstr>
    </vt:vector>
  </TitlesOfParts>
  <Company>KULeuven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usuarioupo</cp:lastModifiedBy>
  <cp:revision>153</cp:revision>
  <dcterms:created xsi:type="dcterms:W3CDTF">2012-07-10T07:57:57Z</dcterms:created>
  <dcterms:modified xsi:type="dcterms:W3CDTF">2015-04-14T09:04:04Z</dcterms:modified>
</cp:coreProperties>
</file>