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9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</p:sldMasterIdLst>
  <p:notesMasterIdLst>
    <p:notesMasterId r:id="rId28"/>
  </p:notesMasterIdLst>
  <p:handoutMasterIdLst>
    <p:handoutMasterId r:id="rId29"/>
  </p:handoutMasterIdLst>
  <p:sldIdLst>
    <p:sldId id="310" r:id="rId3"/>
    <p:sldId id="410" r:id="rId4"/>
    <p:sldId id="441" r:id="rId5"/>
    <p:sldId id="442" r:id="rId6"/>
    <p:sldId id="449" r:id="rId7"/>
    <p:sldId id="443" r:id="rId8"/>
    <p:sldId id="448" r:id="rId9"/>
    <p:sldId id="445" r:id="rId10"/>
    <p:sldId id="402" r:id="rId11"/>
    <p:sldId id="440" r:id="rId12"/>
    <p:sldId id="446" r:id="rId13"/>
    <p:sldId id="447" r:id="rId14"/>
    <p:sldId id="382" r:id="rId15"/>
    <p:sldId id="387" r:id="rId16"/>
    <p:sldId id="384" r:id="rId17"/>
    <p:sldId id="418" r:id="rId18"/>
    <p:sldId id="346" r:id="rId19"/>
    <p:sldId id="393" r:id="rId20"/>
    <p:sldId id="394" r:id="rId21"/>
    <p:sldId id="395" r:id="rId22"/>
    <p:sldId id="366" r:id="rId23"/>
    <p:sldId id="371" r:id="rId24"/>
    <p:sldId id="372" r:id="rId25"/>
    <p:sldId id="374" r:id="rId26"/>
    <p:sldId id="373" r:id="rId27"/>
  </p:sldIdLst>
  <p:sldSz cx="9144000" cy="6858000" type="screen4x3"/>
  <p:notesSz cx="68580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58301"/>
    <a:srgbClr val="000000"/>
    <a:srgbClr val="336267"/>
    <a:srgbClr val="3D757B"/>
    <a:srgbClr val="007600"/>
    <a:srgbClr val="004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7" autoAdjust="0"/>
    <p:restoredTop sz="98986" autoAdjust="0"/>
  </p:normalViewPr>
  <p:slideViewPr>
    <p:cSldViewPr>
      <p:cViewPr varScale="1">
        <p:scale>
          <a:sx n="72" d="100"/>
          <a:sy n="72" d="100"/>
        </p:scale>
        <p:origin x="130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82A1B-F18A-49B8-8CB7-C3B602135650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20564-4523-407F-B404-67503A1AEC4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1176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90337-0C2A-474F-8005-CEFD9A14C5E9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FD5FD-7C8B-4C84-B846-CD707C58BEA3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490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82850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CASP </a:t>
            </a:r>
            <a:r>
              <a:rPr lang="es-ES_tradnl" dirty="0" err="1"/>
              <a:t>is</a:t>
            </a:r>
            <a:r>
              <a:rPr lang="es-ES_tradnl" dirty="0"/>
              <a:t> a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important</a:t>
            </a:r>
            <a:r>
              <a:rPr lang="es-ES_tradnl" dirty="0"/>
              <a:t> bianual </a:t>
            </a:r>
            <a:r>
              <a:rPr lang="es-ES_tradnl" dirty="0" err="1"/>
              <a:t>competition</a:t>
            </a:r>
            <a:r>
              <a:rPr lang="es-ES_tradnl" dirty="0"/>
              <a:t> </a:t>
            </a:r>
            <a:r>
              <a:rPr lang="es-ES_tradnl" dirty="0" err="1"/>
              <a:t>among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structure</a:t>
            </a:r>
            <a:r>
              <a:rPr lang="es-ES_tradnl" baseline="0" dirty="0"/>
              <a:t> </a:t>
            </a:r>
            <a:r>
              <a:rPr lang="es-ES_tradnl" baseline="0" dirty="0" err="1"/>
              <a:t>predictors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10</a:t>
            </a:fld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CASP </a:t>
            </a:r>
            <a:r>
              <a:rPr lang="es-ES_tradnl" dirty="0" err="1"/>
              <a:t>is</a:t>
            </a:r>
            <a:r>
              <a:rPr lang="es-ES_tradnl" dirty="0"/>
              <a:t> a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important</a:t>
            </a:r>
            <a:r>
              <a:rPr lang="es-ES_tradnl" dirty="0"/>
              <a:t> bianual </a:t>
            </a:r>
            <a:r>
              <a:rPr lang="es-ES_tradnl" dirty="0" err="1"/>
              <a:t>competition</a:t>
            </a:r>
            <a:r>
              <a:rPr lang="es-ES_tradnl" dirty="0"/>
              <a:t> </a:t>
            </a:r>
            <a:r>
              <a:rPr lang="es-ES_tradnl" dirty="0" err="1"/>
              <a:t>among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structure</a:t>
            </a:r>
            <a:r>
              <a:rPr lang="es-ES_tradnl" baseline="0" dirty="0"/>
              <a:t> </a:t>
            </a:r>
            <a:r>
              <a:rPr lang="es-ES_tradnl" baseline="0" dirty="0" err="1"/>
              <a:t>predictors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11</a:t>
            </a:fld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185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14</a:t>
            </a:fld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PSP</a:t>
            </a:r>
            <a:r>
              <a:rPr lang="es-ES_tradnl" baseline="0" dirty="0"/>
              <a:t>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r>
              <a:rPr lang="es-ES_tradnl" baseline="0" dirty="0" err="1"/>
              <a:t>very</a:t>
            </a:r>
            <a:r>
              <a:rPr lang="es-ES_tradnl" baseline="0" dirty="0"/>
              <a:t> </a:t>
            </a:r>
            <a:r>
              <a:rPr lang="es-ES_tradnl" baseline="0" dirty="0" err="1"/>
              <a:t>useful</a:t>
            </a:r>
            <a:r>
              <a:rPr lang="es-ES_tradnl" baseline="0" dirty="0"/>
              <a:t> </a:t>
            </a:r>
            <a:r>
              <a:rPr lang="es-ES_tradnl" baseline="0" dirty="0" err="1"/>
              <a:t>to</a:t>
            </a:r>
            <a:r>
              <a:rPr lang="es-ES_tradnl" baseline="0" dirty="0"/>
              <a:t> </a:t>
            </a:r>
            <a:r>
              <a:rPr lang="es-ES_tradnl" baseline="0" dirty="0" err="1"/>
              <a:t>known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functions</a:t>
            </a:r>
            <a:r>
              <a:rPr lang="es-ES_tradnl" baseline="0" dirty="0"/>
              <a:t>, </a:t>
            </a:r>
            <a:r>
              <a:rPr lang="es-ES_tradnl" baseline="0" dirty="0" err="1"/>
              <a:t>because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functions</a:t>
            </a:r>
            <a:r>
              <a:rPr lang="es-ES_tradnl" baseline="0" dirty="0"/>
              <a:t> are </a:t>
            </a:r>
            <a:r>
              <a:rPr lang="es-ES_tradnl" baseline="0" dirty="0" err="1"/>
              <a:t>determined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structure</a:t>
            </a:r>
            <a:r>
              <a:rPr lang="es-ES_tradnl" baseline="0" dirty="0"/>
              <a:t>.</a:t>
            </a:r>
          </a:p>
          <a:p>
            <a:r>
              <a:rPr lang="es-ES_tradnl" baseline="0" dirty="0" err="1"/>
              <a:t>It</a:t>
            </a:r>
            <a:r>
              <a:rPr lang="es-ES_tradnl" baseline="0" dirty="0"/>
              <a:t>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15</a:t>
            </a:fld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0F05A-7C66-1D46-B87D-5A773F9EF07B}" type="slidenum">
              <a:rPr lang="es-ES"/>
              <a:pPr/>
              <a:t>16</a:t>
            </a:fld>
            <a:endParaRPr lang="es-E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21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115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75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9568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008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1851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0672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7124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9141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1504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246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3</a:t>
            </a:fld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4</a:t>
            </a:fld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5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6</a:t>
            </a:fld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-</a:t>
            </a:r>
            <a:r>
              <a:rPr lang="es-ES_tradnl" baseline="0" dirty="0"/>
              <a:t> </a:t>
            </a:r>
            <a:r>
              <a:rPr lang="es-ES_tradnl" baseline="0" dirty="0" err="1"/>
              <a:t>Proteins</a:t>
            </a:r>
            <a:r>
              <a:rPr lang="es-ES_tradnl" baseline="0" dirty="0"/>
              <a:t> are </a:t>
            </a:r>
            <a:r>
              <a:rPr lang="es-ES_tradnl" baseline="0" dirty="0" err="1"/>
              <a:t>macromecules</a:t>
            </a:r>
            <a:r>
              <a:rPr lang="es-ES_tradnl" baseline="0" dirty="0"/>
              <a:t> </a:t>
            </a:r>
            <a:r>
              <a:rPr lang="es-ES_tradnl" baseline="0" dirty="0" err="1"/>
              <a:t>composed</a:t>
            </a:r>
            <a:r>
              <a:rPr lang="es-ES_tradnl" baseline="0" dirty="0"/>
              <a:t> </a:t>
            </a:r>
            <a:r>
              <a:rPr lang="es-ES_tradnl" baseline="0" dirty="0" err="1"/>
              <a:t>by</a:t>
            </a:r>
            <a:r>
              <a:rPr lang="es-ES_tradnl" baseline="0" dirty="0"/>
              <a:t> </a:t>
            </a:r>
            <a:r>
              <a:rPr lang="es-ES_tradnl" baseline="0" dirty="0" err="1"/>
              <a:t>one</a:t>
            </a:r>
            <a:r>
              <a:rPr lang="es-ES_tradnl" baseline="0" dirty="0"/>
              <a:t> </a:t>
            </a:r>
            <a:r>
              <a:rPr lang="es-ES_tradnl" baseline="0" dirty="0" err="1"/>
              <a:t>or</a:t>
            </a:r>
            <a:r>
              <a:rPr lang="es-ES_tradnl" baseline="0" dirty="0"/>
              <a:t> more </a:t>
            </a:r>
            <a:r>
              <a:rPr lang="es-ES_tradnl" baseline="0" dirty="0" err="1"/>
              <a:t>chains</a:t>
            </a:r>
            <a:r>
              <a:rPr lang="es-ES_tradnl" baseline="0" dirty="0"/>
              <a:t> of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r>
              <a:rPr lang="es-ES_tradnl" baseline="0" dirty="0" err="1"/>
              <a:t>There</a:t>
            </a:r>
            <a:r>
              <a:rPr lang="es-ES_tradnl" baseline="0" dirty="0"/>
              <a:t> are 20 natural amino </a:t>
            </a:r>
            <a:r>
              <a:rPr lang="es-ES_tradnl" baseline="0" dirty="0" err="1"/>
              <a:t>acids</a:t>
            </a:r>
            <a:r>
              <a:rPr lang="es-ES_tradnl" baseline="0" dirty="0"/>
              <a:t>. 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7</a:t>
            </a:fld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1851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CASP </a:t>
            </a:r>
            <a:r>
              <a:rPr lang="es-ES_tradnl" dirty="0" err="1"/>
              <a:t>is</a:t>
            </a:r>
            <a:r>
              <a:rPr lang="es-ES_tradnl" dirty="0"/>
              <a:t> a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important</a:t>
            </a:r>
            <a:r>
              <a:rPr lang="es-ES_tradnl" dirty="0"/>
              <a:t> bianual </a:t>
            </a:r>
            <a:r>
              <a:rPr lang="es-ES_tradnl" dirty="0" err="1"/>
              <a:t>competition</a:t>
            </a:r>
            <a:r>
              <a:rPr lang="es-ES_tradnl" dirty="0"/>
              <a:t> </a:t>
            </a:r>
            <a:r>
              <a:rPr lang="es-ES_tradnl" dirty="0" err="1"/>
              <a:t>among</a:t>
            </a:r>
            <a:r>
              <a:rPr lang="es-ES_tradnl" baseline="0" dirty="0"/>
              <a:t> </a:t>
            </a:r>
            <a:r>
              <a:rPr lang="es-ES_tradnl" baseline="0" dirty="0" err="1"/>
              <a:t>protein</a:t>
            </a:r>
            <a:r>
              <a:rPr lang="es-ES_tradnl" baseline="0" dirty="0"/>
              <a:t> </a:t>
            </a:r>
            <a:r>
              <a:rPr lang="es-ES_tradnl" baseline="0" dirty="0" err="1"/>
              <a:t>structure</a:t>
            </a:r>
            <a:r>
              <a:rPr lang="es-ES_tradnl" baseline="0" dirty="0"/>
              <a:t> </a:t>
            </a:r>
            <a:r>
              <a:rPr lang="es-ES_tradnl" baseline="0" dirty="0" err="1"/>
              <a:t>predictors</a:t>
            </a: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FD5FD-7C8B-4C84-B846-CD707C58BEA3}" type="slidenum">
              <a:rPr lang="es-ES_tradnl" smtClean="0"/>
              <a:pPr/>
              <a:t>9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BF45CEE-DB9E-41C1-B772-4DEF4DCF7796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A8954-85E8-4934-9C1E-025CFF0245BD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8E0F7-1CBD-4C22-A928-37C3B421339C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9126"/>
            <a:ext cx="8229600" cy="1066800"/>
          </a:xfrm>
        </p:spPr>
        <p:txBody>
          <a:bodyPr/>
          <a:lstStyle/>
          <a:p>
            <a:r>
              <a:rPr kumimoji="0" lang="es-ES" dirty="0"/>
              <a:t>Haga clic para modificar el estilo de título del patrón</a:t>
            </a:r>
            <a:endParaRPr kumimoji="0"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1961408"/>
            <a:ext cx="8229600" cy="4610864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88FB-DAB9-4290-A3FD-96C8E20EBB41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BA9B4-17A9-4082-9CAA-C3DDF7E6A7A9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3F6B0F-1D5E-409A-878A-AC4CB7D545BB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s-ES_tradnl"/>
              <a:t>ay mi madre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1B08BE2-8DB6-47A4-BE78-DCE002FD6702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6FB0-FBE7-415B-BA21-D7E8164F9FEC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F16F-AEA5-4160-AAED-0C8176DE5C74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2937C-7996-4ABC-AD5E-73316EFC05E3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/>
              <a:t>ay mi madre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5E0A5-1840-4A6D-886A-23291146AAA5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599D0B4-E8E1-4114-A61D-EF0ED8049940}" type="datetime1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ay mi madre</a:t>
            </a: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705E0A5-1840-4A6D-886A-23291146AAA5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B3BB0-2732-4CCB-B027-4D68476324B2}" type="datetimeFigureOut">
              <a:rPr lang="es-ES_tradnl" smtClean="0"/>
              <a:pPr/>
              <a:t>02/04/2020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D362B-C0DB-4D59-A432-E8DD74991249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6.jpeg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7.emf"/><Relationship Id="rId5" Type="http://schemas.openxmlformats.org/officeDocument/2006/relationships/image" Target="../media/image28.jpeg"/><Relationship Id="rId10" Type="http://schemas.openxmlformats.org/officeDocument/2006/relationships/image" Target="../media/image36.emf"/><Relationship Id="rId4" Type="http://schemas.openxmlformats.org/officeDocument/2006/relationships/image" Target="../media/image27.png"/><Relationship Id="rId9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87524" y="4473116"/>
            <a:ext cx="8568952" cy="1944216"/>
          </a:xfrm>
        </p:spPr>
        <p:txBody>
          <a:bodyPr>
            <a:normAutofit/>
          </a:bodyPr>
          <a:lstStyle/>
          <a:p>
            <a:pPr algn="ctr"/>
            <a:r>
              <a:rPr lang="es-ES" sz="2600" b="1" dirty="0"/>
              <a:t>Prof. Dr. Gualberto Asencio Cortés</a:t>
            </a:r>
          </a:p>
          <a:p>
            <a:pPr algn="ctr"/>
            <a:r>
              <a:rPr lang="en-US" sz="1900" b="1" dirty="0">
                <a:solidFill>
                  <a:schemeClr val="accent6"/>
                </a:solidFill>
              </a:rPr>
              <a:t>Data Science &amp; Big Data Research Group</a:t>
            </a:r>
          </a:p>
          <a:p>
            <a:pPr algn="ctr"/>
            <a:r>
              <a:rPr lang="en-US" sz="1900" dirty="0">
                <a:solidFill>
                  <a:schemeClr val="accent6"/>
                </a:solidFill>
              </a:rPr>
              <a:t>Universidad Pablo de </a:t>
            </a:r>
            <a:r>
              <a:rPr lang="en-US" sz="1900" dirty="0" err="1">
                <a:solidFill>
                  <a:schemeClr val="accent6"/>
                </a:solidFill>
              </a:rPr>
              <a:t>Olavide</a:t>
            </a:r>
            <a:endParaRPr lang="en-US" sz="1900" dirty="0">
              <a:solidFill>
                <a:schemeClr val="accent6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11560" y="1128681"/>
            <a:ext cx="7958166" cy="171611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/>
                <a:cs typeface="Arial"/>
              </a:rPr>
              <a:t>Predicción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4800" b="1" dirty="0" err="1">
                <a:solidFill>
                  <a:schemeClr val="bg1"/>
                </a:solidFill>
                <a:latin typeface="Arial"/>
                <a:cs typeface="Arial"/>
              </a:rPr>
              <a:t>Estructuras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4800" b="1" dirty="0" err="1">
                <a:solidFill>
                  <a:schemeClr val="bg1"/>
                </a:solidFill>
                <a:latin typeface="Arial"/>
                <a:cs typeface="Arial"/>
              </a:rPr>
              <a:t>Proteínas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n 4" descr="UPO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703125"/>
            <a:ext cx="2149566" cy="11464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2020"/>
            <a:ext cx="8229600" cy="1066800"/>
          </a:xfrm>
        </p:spPr>
        <p:txBody>
          <a:bodyPr>
            <a:normAutofit/>
          </a:bodyPr>
          <a:lstStyle/>
          <a:p>
            <a:r>
              <a:rPr lang="es-ES" dirty="0" err="1"/>
              <a:t>Proteómica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2024844"/>
            <a:ext cx="8514688" cy="43924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_tradnl" dirty="0" err="1"/>
              <a:t>Proteómica</a:t>
            </a:r>
            <a:r>
              <a:rPr lang="es-ES_tradnl" dirty="0"/>
              <a:t> (2/3)</a:t>
            </a:r>
          </a:p>
          <a:p>
            <a:pPr marL="411480" lvl="1" indent="0">
              <a:spcAft>
                <a:spcPts val="600"/>
              </a:spcAft>
              <a:buNone/>
            </a:pPr>
            <a:r>
              <a:rPr lang="es-ES_tradnl" sz="2000" dirty="0"/>
              <a:t>5. </a:t>
            </a:r>
            <a:r>
              <a:rPr lang="es-ES_tradnl" sz="2000" dirty="0" err="1"/>
              <a:t>Prediction</a:t>
            </a:r>
            <a:r>
              <a:rPr lang="es-ES_tradnl" sz="2000" dirty="0"/>
              <a:t> of </a:t>
            </a:r>
            <a:r>
              <a:rPr lang="es-ES_tradnl" sz="2000" dirty="0" err="1"/>
              <a:t>protein</a:t>
            </a:r>
            <a:r>
              <a:rPr lang="es-ES_tradnl" sz="2000" dirty="0"/>
              <a:t> </a:t>
            </a:r>
            <a:r>
              <a:rPr lang="es-ES_tradnl" sz="2000" dirty="0" err="1"/>
              <a:t>interaction</a:t>
            </a:r>
            <a:r>
              <a:rPr lang="es-ES_tradnl" sz="2000" dirty="0"/>
              <a:t> </a:t>
            </a:r>
            <a:r>
              <a:rPr lang="es-ES_tradnl" sz="2000" dirty="0" err="1"/>
              <a:t>networks</a:t>
            </a:r>
            <a:endParaRPr lang="es-ES_tradnl" sz="2000" dirty="0"/>
          </a:p>
          <a:p>
            <a:pPr lvl="2">
              <a:spcAft>
                <a:spcPts val="600"/>
              </a:spcAft>
            </a:pPr>
            <a:r>
              <a:rPr lang="es-ES_tradnl" sz="1400" dirty="0"/>
              <a:t>P</a:t>
            </a:r>
            <a:r>
              <a:rPr lang="es-ES" sz="1400" dirty="0"/>
              <a:t>redecir qué proteínas intervienen en una red de interacción (</a:t>
            </a:r>
            <a:r>
              <a:rPr lang="es-ES" sz="1400" dirty="0" err="1"/>
              <a:t>interactoma</a:t>
            </a:r>
            <a:r>
              <a:rPr lang="es-ES" sz="1400" dirty="0"/>
              <a:t>)</a:t>
            </a:r>
            <a:endParaRPr lang="es-ES_tradnl" sz="1400" dirty="0"/>
          </a:p>
          <a:p>
            <a:pPr marL="411480" lvl="1" indent="0">
              <a:spcAft>
                <a:spcPts val="600"/>
              </a:spcAft>
              <a:buNone/>
            </a:pPr>
            <a:r>
              <a:rPr lang="es-ES" sz="2000" dirty="0"/>
              <a:t>6. </a:t>
            </a:r>
            <a:r>
              <a:rPr lang="es-ES" sz="2000" dirty="0" err="1"/>
              <a:t>Prediction</a:t>
            </a:r>
            <a:r>
              <a:rPr lang="es-ES" sz="2000" dirty="0"/>
              <a:t> of 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structure</a:t>
            </a:r>
            <a:r>
              <a:rPr lang="es-ES" sz="2000" dirty="0"/>
              <a:t> </a:t>
            </a:r>
            <a:r>
              <a:rPr lang="es-ES" sz="2000" dirty="0" err="1"/>
              <a:t>families</a:t>
            </a:r>
            <a:r>
              <a:rPr lang="es-ES" sz="2000" dirty="0"/>
              <a:t> (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structure</a:t>
            </a:r>
            <a:r>
              <a:rPr lang="es-ES" sz="2000" dirty="0"/>
              <a:t> </a:t>
            </a:r>
            <a:r>
              <a:rPr lang="es-ES" sz="2000" dirty="0" err="1"/>
              <a:t>classification</a:t>
            </a:r>
            <a:r>
              <a:rPr lang="es-ES" sz="2000" dirty="0"/>
              <a:t>) (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classification</a:t>
            </a:r>
            <a:r>
              <a:rPr lang="es-ES" sz="2000" dirty="0"/>
              <a:t>)</a:t>
            </a:r>
          </a:p>
          <a:p>
            <a:pPr lvl="2">
              <a:spcAft>
                <a:spcPts val="600"/>
              </a:spcAft>
            </a:pPr>
            <a:r>
              <a:rPr lang="es-ES" sz="1400" dirty="0"/>
              <a:t>Predecir a qué familia estructural pertenece una proteína de estructura conocida aun no "catalogada”</a:t>
            </a:r>
          </a:p>
          <a:p>
            <a:pPr marL="411480" lvl="1" indent="0">
              <a:spcAft>
                <a:spcPts val="600"/>
              </a:spcAft>
              <a:buNone/>
            </a:pPr>
            <a:r>
              <a:rPr lang="es-ES" sz="2000" dirty="0"/>
              <a:t>7. </a:t>
            </a:r>
            <a:r>
              <a:rPr lang="es-ES" sz="2000" dirty="0" err="1"/>
              <a:t>Prediction</a:t>
            </a:r>
            <a:r>
              <a:rPr lang="es-ES" sz="2000" dirty="0"/>
              <a:t> and </a:t>
            </a:r>
            <a:r>
              <a:rPr lang="es-ES" sz="2000" dirty="0" err="1"/>
              <a:t>annotation</a:t>
            </a:r>
            <a:r>
              <a:rPr lang="es-ES" sz="2000" dirty="0"/>
              <a:t> of 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function</a:t>
            </a:r>
            <a:endParaRPr lang="es-ES" sz="2000" dirty="0"/>
          </a:p>
          <a:p>
            <a:pPr lvl="2">
              <a:spcAft>
                <a:spcPts val="600"/>
              </a:spcAft>
            </a:pPr>
            <a:r>
              <a:rPr lang="es-ES" sz="1400" dirty="0"/>
              <a:t>Las </a:t>
            </a:r>
            <a:r>
              <a:rPr lang="es-ES" sz="1400" b="1" dirty="0"/>
              <a:t>funciones</a:t>
            </a:r>
            <a:r>
              <a:rPr lang="es-ES" sz="1400" dirty="0"/>
              <a:t> de una proteína vienen determinadas por la </a:t>
            </a:r>
            <a:r>
              <a:rPr lang="es-ES" sz="1400" b="1" dirty="0"/>
              <a:t>estructura</a:t>
            </a:r>
            <a:r>
              <a:rPr lang="es-ES" sz="1400" dirty="0"/>
              <a:t> de la misma. Existen bases de datos de anotaciones funcionales, como Gene </a:t>
            </a:r>
            <a:r>
              <a:rPr lang="es-ES" sz="1400" dirty="0" err="1"/>
              <a:t>Ontology</a:t>
            </a:r>
            <a:r>
              <a:rPr lang="es-ES" sz="1400" dirty="0"/>
              <a:t>. La predicción funcional de una proteína consiste en </a:t>
            </a:r>
            <a:r>
              <a:rPr lang="es-ES" sz="1400" b="1" dirty="0"/>
              <a:t>asignar anotaciones </a:t>
            </a:r>
            <a:r>
              <a:rPr lang="es-ES" sz="1400" dirty="0"/>
              <a:t>o etiquetas funcionales a la proteína o a parte de la misma, conociendo únicamente su estructura.</a:t>
            </a:r>
            <a:endParaRPr lang="es-ES_tradnl" dirty="0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3028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2020"/>
            <a:ext cx="8229600" cy="1066800"/>
          </a:xfrm>
        </p:spPr>
        <p:txBody>
          <a:bodyPr>
            <a:normAutofit/>
          </a:bodyPr>
          <a:lstStyle/>
          <a:p>
            <a:r>
              <a:rPr lang="es-ES" dirty="0" err="1"/>
              <a:t>Proteómica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2024844"/>
            <a:ext cx="8514688" cy="417646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_tradnl" dirty="0" err="1"/>
              <a:t>Proteómica</a:t>
            </a:r>
            <a:r>
              <a:rPr lang="es-ES_tradnl" dirty="0"/>
              <a:t> (3/3)</a:t>
            </a:r>
          </a:p>
          <a:p>
            <a:pPr marL="411480" lvl="1" indent="0">
              <a:spcAft>
                <a:spcPts val="600"/>
              </a:spcAft>
              <a:buNone/>
            </a:pPr>
            <a:r>
              <a:rPr lang="es-ES_tradnl" sz="2000" dirty="0"/>
              <a:t>8.  </a:t>
            </a:r>
            <a:r>
              <a:rPr lang="es-ES_tradnl" sz="2000" dirty="0" err="1"/>
              <a:t>Protein</a:t>
            </a:r>
            <a:r>
              <a:rPr lang="es-ES_tradnl" sz="2000" dirty="0"/>
              <a:t> </a:t>
            </a:r>
            <a:r>
              <a:rPr lang="es-ES_tradnl" sz="2000" dirty="0" err="1"/>
              <a:t>Structure</a:t>
            </a:r>
            <a:r>
              <a:rPr lang="es-ES_tradnl" sz="2000" dirty="0"/>
              <a:t> </a:t>
            </a:r>
            <a:r>
              <a:rPr lang="es-ES_tradnl" sz="2000" dirty="0" err="1"/>
              <a:t>Prediction</a:t>
            </a:r>
            <a:endParaRPr lang="es-ES_tradnl" sz="2000" dirty="0"/>
          </a:p>
          <a:p>
            <a:pPr lvl="2">
              <a:spcAft>
                <a:spcPts val="600"/>
              </a:spcAft>
            </a:pPr>
            <a:r>
              <a:rPr lang="es-ES_tradnl" sz="1600" dirty="0"/>
              <a:t>P</a:t>
            </a:r>
            <a:r>
              <a:rPr lang="es-ES" sz="1600" dirty="0"/>
              <a:t>redecir la estructura de una proteína a partir de su secuencia de aminoácidos</a:t>
            </a:r>
            <a:endParaRPr lang="es-ES_tradnl" sz="2800" dirty="0"/>
          </a:p>
        </p:txBody>
      </p:sp>
      <p:sp>
        <p:nvSpPr>
          <p:cNvPr id="4" name="Rectángulo 3"/>
          <p:cNvSpPr/>
          <p:nvPr/>
        </p:nvSpPr>
        <p:spPr>
          <a:xfrm>
            <a:off x="809582" y="2623714"/>
            <a:ext cx="7524836" cy="792088"/>
          </a:xfrm>
          <a:prstGeom prst="rect">
            <a:avLst/>
          </a:prstGeom>
          <a:solidFill>
            <a:srgbClr val="E58301">
              <a:alpha val="14000"/>
            </a:srgbClr>
          </a:solidFill>
          <a:ln>
            <a:solidFill>
              <a:srgbClr val="E5830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825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57200"/>
            <a:ext cx="7772400" cy="1362075"/>
          </a:xfrm>
        </p:spPr>
        <p:txBody>
          <a:bodyPr/>
          <a:lstStyle/>
          <a:p>
            <a:r>
              <a:rPr lang="en-US" dirty="0" err="1"/>
              <a:t>Índice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27585" y="1995472"/>
            <a:ext cx="7935416" cy="4024328"/>
          </a:xfrm>
        </p:spPr>
        <p:txBody>
          <a:bodyPr>
            <a:normAutofit/>
          </a:bodyPr>
          <a:lstStyle/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Introducción</a:t>
            </a:r>
            <a:endParaRPr lang="en-US" sz="2400" dirty="0"/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Problemas</a:t>
            </a:r>
            <a:r>
              <a:rPr lang="en-US" sz="2400" dirty="0"/>
              <a:t> en Proteómica</a:t>
            </a:r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b="1" dirty="0" err="1"/>
              <a:t>Predicción</a:t>
            </a:r>
            <a:r>
              <a:rPr lang="en-US" sz="2400" b="1" dirty="0"/>
              <a:t> de </a:t>
            </a:r>
            <a:r>
              <a:rPr lang="en-US" sz="2400" b="1" dirty="0" err="1"/>
              <a:t>Estructuras</a:t>
            </a:r>
            <a:r>
              <a:rPr lang="en-US" sz="2400" b="1" dirty="0"/>
              <a:t> de </a:t>
            </a:r>
            <a:r>
              <a:rPr lang="en-US" sz="2400" b="1" dirty="0" err="1"/>
              <a:t>Proteínas</a:t>
            </a:r>
            <a:endParaRPr lang="en-US" sz="2400" b="1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91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>
            <a:normAutofit/>
          </a:bodyPr>
          <a:lstStyle/>
          <a:p>
            <a:r>
              <a:rPr lang="es-ES_tradnl" dirty="0" err="1"/>
              <a:t>Protein</a:t>
            </a:r>
            <a:r>
              <a:rPr lang="es-ES_tradnl" dirty="0"/>
              <a:t> </a:t>
            </a:r>
            <a:r>
              <a:rPr lang="es-ES_tradnl" dirty="0" err="1"/>
              <a:t>Structure</a:t>
            </a:r>
            <a:r>
              <a:rPr lang="es-ES_tradnl" dirty="0"/>
              <a:t> </a:t>
            </a:r>
            <a:r>
              <a:rPr lang="es-ES_tradnl" dirty="0" err="1"/>
              <a:t>Prediction</a:t>
            </a:r>
            <a:r>
              <a:rPr lang="es-ES_tradnl" dirty="0"/>
              <a:t> (PSP)</a:t>
            </a:r>
          </a:p>
        </p:txBody>
      </p:sp>
      <p:grpSp>
        <p:nvGrpSpPr>
          <p:cNvPr id="32" name="Agrupar 31"/>
          <p:cNvGrpSpPr/>
          <p:nvPr/>
        </p:nvGrpSpPr>
        <p:grpSpPr>
          <a:xfrm>
            <a:off x="724566" y="2618607"/>
            <a:ext cx="3262610" cy="1499712"/>
            <a:chOff x="724566" y="2618607"/>
            <a:chExt cx="3262610" cy="1499712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1101696" y="2618607"/>
              <a:ext cx="645506" cy="891302"/>
            </a:xfrm>
            <a:prstGeom prst="flowChartMagneticDisk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752631" y="2796867"/>
              <a:ext cx="645506" cy="891302"/>
            </a:xfrm>
            <a:prstGeom prst="flowChartMagneticDisk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724566" y="3748987"/>
              <a:ext cx="14711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s-ES_tradnl" b="1" u="none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Estructuras</a:t>
              </a: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>
              <a:off x="1998036" y="3094667"/>
              <a:ext cx="1989140" cy="415242"/>
            </a:xfrm>
            <a:custGeom>
              <a:avLst/>
              <a:gdLst>
                <a:gd name="G0" fmla="+- 18846 0 0"/>
                <a:gd name="G1" fmla="+- 5420 0 0"/>
                <a:gd name="G2" fmla="+- 21600 0 5420"/>
                <a:gd name="G3" fmla="+- 10800 0 5420"/>
                <a:gd name="G4" fmla="+- 21600 0 18846"/>
                <a:gd name="G5" fmla="*/ G4 G3 10800"/>
                <a:gd name="G6" fmla="+- 21600 0 G5"/>
                <a:gd name="T0" fmla="*/ 18846 w 21600"/>
                <a:gd name="T1" fmla="*/ 0 h 21600"/>
                <a:gd name="T2" fmla="*/ 0 w 21600"/>
                <a:gd name="T3" fmla="*/ 10800 h 21600"/>
                <a:gd name="T4" fmla="*/ 18846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8846" y="0"/>
                  </a:moveTo>
                  <a:lnTo>
                    <a:pt x="18846" y="5420"/>
                  </a:lnTo>
                  <a:lnTo>
                    <a:pt x="3375" y="5420"/>
                  </a:lnTo>
                  <a:lnTo>
                    <a:pt x="3375" y="16180"/>
                  </a:lnTo>
                  <a:lnTo>
                    <a:pt x="18846" y="16180"/>
                  </a:lnTo>
                  <a:lnTo>
                    <a:pt x="18846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20"/>
                  </a:moveTo>
                  <a:lnTo>
                    <a:pt x="1350" y="16180"/>
                  </a:lnTo>
                  <a:lnTo>
                    <a:pt x="2700" y="16180"/>
                  </a:lnTo>
                  <a:lnTo>
                    <a:pt x="2700" y="5420"/>
                  </a:lnTo>
                  <a:close/>
                </a:path>
                <a:path w="21600" h="21600">
                  <a:moveTo>
                    <a:pt x="0" y="5420"/>
                  </a:moveTo>
                  <a:lnTo>
                    <a:pt x="0" y="16180"/>
                  </a:lnTo>
                  <a:lnTo>
                    <a:pt x="675" y="16180"/>
                  </a:lnTo>
                  <a:lnTo>
                    <a:pt x="675" y="542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096266" y="2738146"/>
              <a:ext cx="15254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_tradnl" sz="1600" b="1" u="none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Entrenamiento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3588997" y="2499068"/>
            <a:ext cx="2038254" cy="2793445"/>
            <a:chOff x="3588997" y="2499068"/>
            <a:chExt cx="2038254" cy="2793445"/>
          </a:xfrm>
        </p:grpSpPr>
        <p:pic>
          <p:nvPicPr>
            <p:cNvPr id="11" name="Picture 12" descr="LaST (Cobalt) My Compute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85405" y="2499068"/>
              <a:ext cx="1541846" cy="1843422"/>
            </a:xfrm>
            <a:prstGeom prst="rect">
              <a:avLst/>
            </a:prstGeom>
            <a:noFill/>
          </p:spPr>
        </p:pic>
        <p:sp>
          <p:nvSpPr>
            <p:cNvPr id="14" name="AutoShape 18"/>
            <p:cNvSpPr>
              <a:spLocks noChangeArrowheads="1"/>
            </p:cNvSpPr>
            <p:nvPr/>
          </p:nvSpPr>
          <p:spPr bwMode="auto">
            <a:xfrm>
              <a:off x="3588997" y="4520750"/>
              <a:ext cx="1690944" cy="771763"/>
            </a:xfrm>
            <a:prstGeom prst="curvedUpArrow">
              <a:avLst>
                <a:gd name="adj1" fmla="val 52391"/>
                <a:gd name="adj2" fmla="val 104783"/>
                <a:gd name="adj3" fmla="val 33333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539883" y="4462029"/>
            <a:ext cx="843718" cy="10108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/>
          </a:p>
        </p:txBody>
      </p:sp>
      <p:grpSp>
        <p:nvGrpSpPr>
          <p:cNvPr id="33" name="Agrupar 32"/>
          <p:cNvGrpSpPr/>
          <p:nvPr/>
        </p:nvGrpSpPr>
        <p:grpSpPr>
          <a:xfrm>
            <a:off x="5676366" y="2142547"/>
            <a:ext cx="2636400" cy="1142963"/>
            <a:chOff x="5676366" y="2142547"/>
            <a:chExt cx="2636400" cy="1142963"/>
          </a:xfrm>
        </p:grpSpPr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3" cstate="print"/>
            <a:srcRect l="18050" t="28711" r="29395" b="9842"/>
            <a:stretch>
              <a:fillRect/>
            </a:stretch>
          </p:blipFill>
          <p:spPr bwMode="auto">
            <a:xfrm>
              <a:off x="7318196" y="2142547"/>
              <a:ext cx="994570" cy="1142963"/>
            </a:xfrm>
            <a:prstGeom prst="rect">
              <a:avLst/>
            </a:prstGeom>
            <a:noFill/>
            <a:ln w="9525">
              <a:solidFill>
                <a:srgbClr val="00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pic>
        <p:sp>
          <p:nvSpPr>
            <p:cNvPr id="19" name="AutoShape 22"/>
            <p:cNvSpPr>
              <a:spLocks noChangeArrowheads="1"/>
            </p:cNvSpPr>
            <p:nvPr/>
          </p:nvSpPr>
          <p:spPr bwMode="auto">
            <a:xfrm rot="20534345">
              <a:off x="5676366" y="2784284"/>
              <a:ext cx="1441863" cy="295702"/>
            </a:xfrm>
            <a:prstGeom prst="leftRightArrow">
              <a:avLst>
                <a:gd name="adj1" fmla="val 50000"/>
                <a:gd name="adj2" fmla="val 11659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 rot="20430882">
              <a:off x="5741387" y="2343422"/>
              <a:ext cx="11065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b="1" u="none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Predicción</a:t>
              </a: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1699841" y="4222950"/>
            <a:ext cx="2634645" cy="1170227"/>
            <a:chOff x="1699841" y="4222950"/>
            <a:chExt cx="2634645" cy="1170227"/>
          </a:xfrm>
        </p:grpSpPr>
        <p:pic>
          <p:nvPicPr>
            <p:cNvPr id="16" name="Picture 17" descr="LaST (Cobalt) Hel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38112" y="4462029"/>
              <a:ext cx="696374" cy="832581"/>
            </a:xfrm>
            <a:prstGeom prst="rect">
              <a:avLst/>
            </a:prstGeom>
            <a:noFill/>
          </p:spPr>
        </p:pic>
        <p:grpSp>
          <p:nvGrpSpPr>
            <p:cNvPr id="3" name="Agrupar 2"/>
            <p:cNvGrpSpPr/>
            <p:nvPr/>
          </p:nvGrpSpPr>
          <p:grpSpPr>
            <a:xfrm>
              <a:off x="1699841" y="4222950"/>
              <a:ext cx="2038254" cy="1170227"/>
              <a:chOff x="1699841" y="4222950"/>
              <a:chExt cx="2038254" cy="1170227"/>
            </a:xfrm>
          </p:grpSpPr>
          <p:sp>
            <p:nvSpPr>
              <p:cNvPr id="17" name="Text Box 20"/>
              <p:cNvSpPr txBox="1">
                <a:spLocks noChangeArrowheads="1"/>
              </p:cNvSpPr>
              <p:nvPr/>
            </p:nvSpPr>
            <p:spPr bwMode="auto">
              <a:xfrm>
                <a:off x="1699841" y="5055531"/>
                <a:ext cx="2038254" cy="337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s-ES_tradnl" sz="1600" b="1" u="none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Nueva secuencia</a:t>
                </a:r>
              </a:p>
            </p:txBody>
          </p:sp>
          <p:grpSp>
            <p:nvGrpSpPr>
              <p:cNvPr id="24" name="Group 29"/>
              <p:cNvGrpSpPr>
                <a:grpSpLocks/>
              </p:cNvGrpSpPr>
              <p:nvPr/>
            </p:nvGrpSpPr>
            <p:grpSpPr bwMode="auto">
              <a:xfrm>
                <a:off x="2047151" y="4222950"/>
                <a:ext cx="1590961" cy="960509"/>
                <a:chOff x="4059" y="1389"/>
                <a:chExt cx="1588" cy="998"/>
              </a:xfrm>
            </p:grpSpPr>
            <p:pic>
              <p:nvPicPr>
                <p:cNvPr id="25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r="59293"/>
                <a:stretch>
                  <a:fillRect/>
                </a:stretch>
              </p:blipFill>
              <p:spPr bwMode="auto">
                <a:xfrm>
                  <a:off x="4059" y="1389"/>
                  <a:ext cx="1588" cy="8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6" name="Rectangle 31"/>
                <p:cNvSpPr>
                  <a:spLocks noChangeArrowheads="1"/>
                </p:cNvSpPr>
                <p:nvPr/>
              </p:nvSpPr>
              <p:spPr bwMode="auto">
                <a:xfrm>
                  <a:off x="5329" y="1842"/>
                  <a:ext cx="318" cy="36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27" name="Rectangle 32"/>
                <p:cNvSpPr>
                  <a:spLocks noChangeArrowheads="1"/>
                </p:cNvSpPr>
                <p:nvPr/>
              </p:nvSpPr>
              <p:spPr bwMode="auto">
                <a:xfrm>
                  <a:off x="4504" y="2187"/>
                  <a:ext cx="318" cy="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</p:grpSp>
        </p:grpSp>
      </p:grpSp>
      <p:grpSp>
        <p:nvGrpSpPr>
          <p:cNvPr id="6" name="Agrupar 5"/>
          <p:cNvGrpSpPr/>
          <p:nvPr/>
        </p:nvGrpSpPr>
        <p:grpSpPr>
          <a:xfrm>
            <a:off x="5610230" y="3897052"/>
            <a:ext cx="3030221" cy="1548171"/>
            <a:chOff x="5610230" y="3897052"/>
            <a:chExt cx="3030221" cy="1548171"/>
          </a:xfrm>
        </p:grpSpPr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rot="977548">
              <a:off x="5610230" y="4394465"/>
              <a:ext cx="15373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_tradnl" sz="1600" b="1" u="none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Reconstrucción</a:t>
              </a:r>
            </a:p>
          </p:txBody>
        </p:sp>
        <p:sp>
          <p:nvSpPr>
            <p:cNvPr id="23" name="AutoShape 27"/>
            <p:cNvSpPr>
              <a:spLocks noChangeArrowheads="1"/>
            </p:cNvSpPr>
            <p:nvPr/>
          </p:nvSpPr>
          <p:spPr bwMode="auto">
            <a:xfrm rot="1065655" flipV="1">
              <a:off x="5678121" y="3985969"/>
              <a:ext cx="1441863" cy="295702"/>
            </a:xfrm>
            <a:prstGeom prst="leftRightArrow">
              <a:avLst>
                <a:gd name="adj1" fmla="val 50000"/>
                <a:gd name="adj2" fmla="val 116596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s-ES_tradnl"/>
            </a:p>
          </p:txBody>
        </p:sp>
        <p:pic>
          <p:nvPicPr>
            <p:cNvPr id="28" name="Imagen 27" descr="3lhq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092280" y="3897052"/>
              <a:ext cx="1548171" cy="1548171"/>
            </a:xfrm>
            <a:prstGeom prst="rect">
              <a:avLst/>
            </a:prstGeom>
          </p:spPr>
        </p:pic>
      </p:grpSp>
      <p:sp>
        <p:nvSpPr>
          <p:cNvPr id="31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>
            <a:normAutofit/>
          </a:bodyPr>
          <a:lstStyle/>
          <a:p>
            <a:r>
              <a:rPr lang="es-ES_tradnl" sz="3200" dirty="0"/>
              <a:t>Representaciones de estructuras de proteínas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395536" y="2492896"/>
            <a:ext cx="2528900" cy="2961620"/>
            <a:chOff x="395536" y="2492896"/>
            <a:chExt cx="2528900" cy="2961620"/>
          </a:xfrm>
        </p:grpSpPr>
        <p:pic>
          <p:nvPicPr>
            <p:cNvPr id="3" name="Imagen 2" descr="1m3y_bio_r_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492896"/>
              <a:ext cx="2528900" cy="25289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079612" y="5085184"/>
              <a:ext cx="1255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Modelo 3D</a:t>
              </a:r>
              <a:endParaRPr lang="es-ES" dirty="0"/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3131840" y="2600908"/>
            <a:ext cx="3132348" cy="2853608"/>
            <a:chOff x="3131840" y="2600908"/>
            <a:chExt cx="3132348" cy="2853608"/>
          </a:xfrm>
        </p:grpSpPr>
        <p:pic>
          <p:nvPicPr>
            <p:cNvPr id="7" name="Imagen 6" descr="dmap-re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40" y="2600908"/>
              <a:ext cx="2061280" cy="2196244"/>
            </a:xfrm>
            <a:prstGeom prst="rect">
              <a:avLst/>
            </a:prstGeom>
          </p:spPr>
        </p:pic>
        <p:pic>
          <p:nvPicPr>
            <p:cNvPr id="8" name="Imagen 7" descr="dmap-scal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076" y="2600908"/>
              <a:ext cx="1008112" cy="2158307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3563888" y="5085184"/>
              <a:ext cx="2076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Mapa de distancias</a:t>
              </a:r>
              <a:endParaRPr lang="es-ES" dirty="0"/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6660232" y="2600908"/>
            <a:ext cx="2163811" cy="3130607"/>
            <a:chOff x="6660232" y="2600908"/>
            <a:chExt cx="2163811" cy="3130607"/>
          </a:xfrm>
        </p:grpSpPr>
        <p:pic>
          <p:nvPicPr>
            <p:cNvPr id="15" name="Imagen 14" descr="cmap-r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600908"/>
              <a:ext cx="2088232" cy="2224962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6762962" y="5085184"/>
              <a:ext cx="20610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/>
                <a:t>Mapa de contactos</a:t>
              </a:r>
            </a:p>
            <a:p>
              <a:pPr algn="ctr"/>
              <a:r>
                <a:rPr lang="es-ES" dirty="0"/>
                <a:t>(umbral = 8A)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539552" y="1763524"/>
            <a:ext cx="8208912" cy="513348"/>
            <a:chOff x="539552" y="1763524"/>
            <a:chExt cx="8208912" cy="513348"/>
          </a:xfrm>
        </p:grpSpPr>
        <p:sp>
          <p:nvSpPr>
            <p:cNvPr id="18" name="CuadroTexto 17"/>
            <p:cNvSpPr txBox="1"/>
            <p:nvPr/>
          </p:nvSpPr>
          <p:spPr>
            <a:xfrm>
              <a:off x="2706817" y="1763524"/>
              <a:ext cx="37888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b="1" dirty="0"/>
                <a:t>1M3Y</a:t>
              </a:r>
              <a:r>
                <a:rPr lang="es-ES" dirty="0"/>
                <a:t> (4 cadenas de 413 aminoácidos)</a:t>
              </a:r>
            </a:p>
          </p:txBody>
        </p:sp>
        <p:cxnSp>
          <p:nvCxnSpPr>
            <p:cNvPr id="21" name="Conector recto 20"/>
            <p:cNvCxnSpPr/>
            <p:nvPr/>
          </p:nvCxnSpPr>
          <p:spPr>
            <a:xfrm>
              <a:off x="539552" y="2276872"/>
              <a:ext cx="82089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66800"/>
          </a:xfrm>
        </p:spPr>
        <p:txBody>
          <a:bodyPr>
            <a:normAutofit/>
          </a:bodyPr>
          <a:lstStyle/>
          <a:p>
            <a:r>
              <a:rPr lang="es-ES" dirty="0"/>
              <a:t>¿Por qué la PSP es importante?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1628800"/>
            <a:ext cx="5729270" cy="241226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s-ES_tradnl" dirty="0"/>
              <a:t>Conocer las funciones de las proteínas</a:t>
            </a:r>
          </a:p>
          <a:p>
            <a:pPr>
              <a:spcAft>
                <a:spcPts val="600"/>
              </a:spcAft>
            </a:pPr>
            <a:r>
              <a:rPr lang="es-ES_tradnl" dirty="0"/>
              <a:t>Diseñar fármacos para enfermedades como el cáncer o el Alzheimer</a:t>
            </a:r>
          </a:p>
          <a:p>
            <a:pPr>
              <a:spcAft>
                <a:spcPts val="600"/>
              </a:spcAft>
            </a:pPr>
            <a:r>
              <a:rPr lang="es-ES_tradnl" i="1" dirty="0" err="1"/>
              <a:t>Protein</a:t>
            </a:r>
            <a:r>
              <a:rPr lang="es-ES_tradnl" i="1" dirty="0"/>
              <a:t> </a:t>
            </a:r>
            <a:r>
              <a:rPr lang="es-ES_tradnl" i="1" dirty="0" err="1"/>
              <a:t>docking</a:t>
            </a:r>
            <a:r>
              <a:rPr lang="es-ES_tradnl" dirty="0"/>
              <a:t> y </a:t>
            </a:r>
            <a:r>
              <a:rPr lang="es-ES_tradnl" i="1" dirty="0"/>
              <a:t>virtual </a:t>
            </a:r>
            <a:r>
              <a:rPr lang="es-ES_tradnl" i="1" dirty="0" err="1"/>
              <a:t>screening</a:t>
            </a:r>
            <a:endParaRPr lang="es-ES_tradnl" i="1" dirty="0"/>
          </a:p>
          <a:p>
            <a:pPr>
              <a:spcAft>
                <a:spcPts val="600"/>
              </a:spcAft>
            </a:pPr>
            <a:r>
              <a:rPr lang="es-ES_tradnl" dirty="0"/>
              <a:t>Ingeniería de proteínas</a:t>
            </a:r>
          </a:p>
          <a:p>
            <a:pPr>
              <a:spcAft>
                <a:spcPts val="600"/>
              </a:spcAft>
            </a:pPr>
            <a:r>
              <a:rPr lang="es-ES_tradnl" dirty="0"/>
              <a:t>…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>
              <a:buNone/>
            </a:pPr>
            <a:endParaRPr lang="es-ES_tradnl" dirty="0"/>
          </a:p>
        </p:txBody>
      </p:sp>
      <p:pic>
        <p:nvPicPr>
          <p:cNvPr id="47108" name="Picture 4" descr="C:\Users\Gualberto\Desktop\comprar_proteina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429132"/>
            <a:ext cx="2616151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109" name="Picture 5" descr="C:\Users\Gualberto\Desktop\farmacos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285860"/>
            <a:ext cx="2105043" cy="1719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11" name="Picture 7" descr="C:\Users\Gualberto\Desktop\enzima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6172" y="4059308"/>
            <a:ext cx="1899878" cy="2008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Picture 6" descr="C:\Users\Gualberto\Desktop\enzim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3773556"/>
            <a:ext cx="1981671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7107" name="Picture 3" descr="C:\Users\Gualberto\Desktop\comprar_proteina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357562"/>
            <a:ext cx="3429024" cy="1837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00907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066800"/>
          </a:xfrm>
        </p:spPr>
        <p:txBody>
          <a:bodyPr/>
          <a:lstStyle/>
          <a:p>
            <a:r>
              <a:rPr lang="es-ES" dirty="0"/>
              <a:t>Estructura de proteínas</a:t>
            </a: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</p:txBody>
      </p:sp>
      <p:pic>
        <p:nvPicPr>
          <p:cNvPr id="3" name="Imagen 2" descr="INCLUIR.protein-glob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232755"/>
            <a:ext cx="4788532" cy="51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7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452 Rectángulo redondeado"/>
          <p:cNvSpPr/>
          <p:nvPr/>
        </p:nvSpPr>
        <p:spPr>
          <a:xfrm>
            <a:off x="4628447" y="1342662"/>
            <a:ext cx="4207585" cy="4920340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705" name="114704 Rectángulo redondeado"/>
          <p:cNvSpPr/>
          <p:nvPr/>
        </p:nvSpPr>
        <p:spPr>
          <a:xfrm>
            <a:off x="324867" y="1348015"/>
            <a:ext cx="4207585" cy="4914987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09972"/>
            <a:ext cx="8229600" cy="1066800"/>
          </a:xfrm>
        </p:spPr>
        <p:txBody>
          <a:bodyPr>
            <a:normAutofit/>
          </a:bodyPr>
          <a:lstStyle/>
          <a:p>
            <a:r>
              <a:rPr lang="es-ES" sz="3200" dirty="0"/>
              <a:t>6) Regresión: Proceso principal de </a:t>
            </a:r>
            <a:r>
              <a:rPr lang="es-ES" sz="3200" dirty="0" err="1"/>
              <a:t>PDMpred</a:t>
            </a:r>
            <a:endParaRPr lang="es-ES" sz="3200" dirty="0"/>
          </a:p>
        </p:txBody>
      </p:sp>
      <p:grpSp>
        <p:nvGrpSpPr>
          <p:cNvPr id="42" name="Agrupar 41"/>
          <p:cNvGrpSpPr/>
          <p:nvPr/>
        </p:nvGrpSpPr>
        <p:grpSpPr>
          <a:xfrm>
            <a:off x="367465" y="1554711"/>
            <a:ext cx="3981869" cy="688179"/>
            <a:chOff x="367465" y="1554711"/>
            <a:chExt cx="3981869" cy="688179"/>
          </a:xfrm>
        </p:grpSpPr>
        <p:pic>
          <p:nvPicPr>
            <p:cNvPr id="114690" name="Picture 2" descr="C:\Users\Gualberto\Desktop\prote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738" y="1573585"/>
              <a:ext cx="654804" cy="66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1" name="Picture 3" descr="C:\Users\Gualberto\Desktop\Protei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98" y="1583245"/>
              <a:ext cx="866648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2" name="Picture 4" descr="C:\Users\Gualberto\Desktop\protein_rasmol_01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8" y="1554711"/>
              <a:ext cx="649986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8" name="287 Grupo"/>
            <p:cNvGrpSpPr/>
            <p:nvPr/>
          </p:nvGrpSpPr>
          <p:grpSpPr>
            <a:xfrm>
              <a:off x="3225643" y="1885378"/>
              <a:ext cx="249279" cy="45720"/>
              <a:chOff x="3275856" y="2780927"/>
              <a:chExt cx="249279" cy="45720"/>
            </a:xfrm>
          </p:grpSpPr>
          <p:sp>
            <p:nvSpPr>
              <p:cNvPr id="289" name="288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48" name="447 Llamada con línea 1 (barra de énfasis)"/>
            <p:cNvSpPr/>
            <p:nvPr/>
          </p:nvSpPr>
          <p:spPr>
            <a:xfrm>
              <a:off x="367465" y="1583245"/>
              <a:ext cx="785495" cy="496814"/>
            </a:xfrm>
            <a:prstGeom prst="accentCallout1">
              <a:avLst>
                <a:gd name="adj1" fmla="val 46531"/>
                <a:gd name="adj2" fmla="val 97011"/>
                <a:gd name="adj3" fmla="val 60410"/>
                <a:gd name="adj4" fmla="val 141838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set of protein </a:t>
              </a:r>
              <a:r>
                <a:rPr lang="es-ES" sz="900" dirty="0" err="1"/>
                <a:t>structures</a:t>
              </a:r>
              <a:endParaRPr lang="es-ES" sz="900" dirty="0"/>
            </a:p>
          </p:txBody>
        </p:sp>
      </p:grpSp>
      <p:sp>
        <p:nvSpPr>
          <p:cNvPr id="114706" name="114705 Rectángulo"/>
          <p:cNvSpPr/>
          <p:nvPr/>
        </p:nvSpPr>
        <p:spPr>
          <a:xfrm>
            <a:off x="1729457" y="1240004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data</a:t>
            </a:r>
          </a:p>
        </p:txBody>
      </p:sp>
      <p:sp>
        <p:nvSpPr>
          <p:cNvPr id="454" name="453 Rectángulo"/>
          <p:cNvSpPr/>
          <p:nvPr/>
        </p:nvSpPr>
        <p:spPr>
          <a:xfrm>
            <a:off x="6059061" y="1234650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data</a:t>
            </a:r>
          </a:p>
        </p:txBody>
      </p:sp>
      <p:grpSp>
        <p:nvGrpSpPr>
          <p:cNvPr id="43" name="Agrupar 42"/>
          <p:cNvGrpSpPr/>
          <p:nvPr/>
        </p:nvGrpSpPr>
        <p:grpSpPr>
          <a:xfrm>
            <a:off x="504888" y="2255722"/>
            <a:ext cx="3825964" cy="1002447"/>
            <a:chOff x="504888" y="2255722"/>
            <a:chExt cx="3825964" cy="1002447"/>
          </a:xfrm>
        </p:grpSpPr>
        <p:grpSp>
          <p:nvGrpSpPr>
            <p:cNvPr id="114701" name="114700 Grupo"/>
            <p:cNvGrpSpPr/>
            <p:nvPr/>
          </p:nvGrpSpPr>
          <p:grpSpPr>
            <a:xfrm>
              <a:off x="1601377" y="2777456"/>
              <a:ext cx="545568" cy="457333"/>
              <a:chOff x="5002454" y="2980873"/>
              <a:chExt cx="545568" cy="457333"/>
            </a:xfrm>
          </p:grpSpPr>
          <p:sp>
            <p:nvSpPr>
              <p:cNvPr id="142" name="141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142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143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144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6" name="145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146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147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148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0" name="149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150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151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152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4" name="153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5" name="154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155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7" name="156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8" name="157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9" name="158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0" name="159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1" name="160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2" name="161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3" name="162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4" name="163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5" name="164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165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166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167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9" name="168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169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170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4698" name="114697 Conector recto de flecha"/>
            <p:cNvCxnSpPr/>
            <p:nvPr/>
          </p:nvCxnSpPr>
          <p:spPr>
            <a:xfrm>
              <a:off x="1874161" y="2263000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43" name="342 Grupo"/>
            <p:cNvGrpSpPr/>
            <p:nvPr/>
          </p:nvGrpSpPr>
          <p:grpSpPr>
            <a:xfrm>
              <a:off x="2430000" y="2773817"/>
              <a:ext cx="545568" cy="457333"/>
              <a:chOff x="5002454" y="2980873"/>
              <a:chExt cx="545568" cy="457333"/>
            </a:xfrm>
          </p:grpSpPr>
          <p:sp>
            <p:nvSpPr>
              <p:cNvPr id="344" name="343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5" name="344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345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346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347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348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349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350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351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7" name="356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8" name="357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9" name="358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0" name="359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1" name="360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361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362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363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364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365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366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367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9" name="368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369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370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371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372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374" name="373 Conector recto de flecha"/>
            <p:cNvCxnSpPr/>
            <p:nvPr/>
          </p:nvCxnSpPr>
          <p:spPr>
            <a:xfrm>
              <a:off x="2702784" y="2259361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75" name="374 Grupo"/>
            <p:cNvGrpSpPr/>
            <p:nvPr/>
          </p:nvGrpSpPr>
          <p:grpSpPr>
            <a:xfrm>
              <a:off x="3785284" y="2770178"/>
              <a:ext cx="545568" cy="457333"/>
              <a:chOff x="5002454" y="2980873"/>
              <a:chExt cx="545568" cy="457333"/>
            </a:xfrm>
          </p:grpSpPr>
          <p:sp>
            <p:nvSpPr>
              <p:cNvPr id="376" name="375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7" name="376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377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378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379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380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381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382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383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5" name="384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385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386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387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388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389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390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391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3" name="392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393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394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395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396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397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398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399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1" name="400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401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402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403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404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06" name="405 Conector recto de flecha"/>
            <p:cNvCxnSpPr/>
            <p:nvPr/>
          </p:nvCxnSpPr>
          <p:spPr>
            <a:xfrm>
              <a:off x="4058068" y="225572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7" name="406 Grupo"/>
            <p:cNvGrpSpPr/>
            <p:nvPr/>
          </p:nvGrpSpPr>
          <p:grpSpPr>
            <a:xfrm>
              <a:off x="3228012" y="3004271"/>
              <a:ext cx="249279" cy="45720"/>
              <a:chOff x="3275856" y="2780927"/>
              <a:chExt cx="249279" cy="45720"/>
            </a:xfrm>
          </p:grpSpPr>
          <p:sp>
            <p:nvSpPr>
              <p:cNvPr id="408" name="40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9" name="40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40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0" name="449 Llamada con línea 1 (barra de énfasis)"/>
            <p:cNvSpPr/>
            <p:nvPr/>
          </p:nvSpPr>
          <p:spPr>
            <a:xfrm>
              <a:off x="504888" y="2761355"/>
              <a:ext cx="614155" cy="496814"/>
            </a:xfrm>
            <a:prstGeom prst="accentCallout1">
              <a:avLst>
                <a:gd name="adj1" fmla="val 46531"/>
                <a:gd name="adj2" fmla="val 98416"/>
                <a:gd name="adj3" fmla="val 56937"/>
                <a:gd name="adj4" fmla="val 158311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Distance</a:t>
              </a:r>
              <a:r>
                <a:rPr lang="es-ES" sz="900" dirty="0"/>
                <a:t> </a:t>
              </a:r>
              <a:r>
                <a:rPr lang="es-ES" sz="900" dirty="0" err="1"/>
                <a:t>maps</a:t>
              </a:r>
              <a:endParaRPr lang="es-ES" sz="900" dirty="0"/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431540" y="3328052"/>
            <a:ext cx="3882382" cy="1333668"/>
            <a:chOff x="431540" y="3328052"/>
            <a:chExt cx="3882382" cy="1333668"/>
          </a:xfrm>
        </p:grpSpPr>
        <p:cxnSp>
          <p:nvCxnSpPr>
            <p:cNvPr id="411" name="410 Conector recto de flecha"/>
            <p:cNvCxnSpPr/>
            <p:nvPr/>
          </p:nvCxnSpPr>
          <p:spPr>
            <a:xfrm>
              <a:off x="1856434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6" name="425 Conector recto de flecha"/>
            <p:cNvCxnSpPr/>
            <p:nvPr/>
          </p:nvCxnSpPr>
          <p:spPr>
            <a:xfrm>
              <a:off x="2687811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1" name="440 Conector recto de flecha"/>
            <p:cNvCxnSpPr/>
            <p:nvPr/>
          </p:nvCxnSpPr>
          <p:spPr>
            <a:xfrm>
              <a:off x="4043095" y="332805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9" name="448 Llamada con línea 1 (barra de énfasis)"/>
            <p:cNvSpPr/>
            <p:nvPr/>
          </p:nvSpPr>
          <p:spPr>
            <a:xfrm>
              <a:off x="431540" y="3911989"/>
              <a:ext cx="710703" cy="496814"/>
            </a:xfrm>
            <a:prstGeom prst="accentCallout1">
              <a:avLst>
                <a:gd name="adj1" fmla="val 46531"/>
                <a:gd name="adj2" fmla="val 97011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All</a:t>
              </a:r>
              <a:r>
                <a:rPr lang="es-ES" sz="900" dirty="0"/>
                <a:t> training </a:t>
              </a:r>
              <a:r>
                <a:rPr lang="es-ES" sz="900" dirty="0" err="1"/>
                <a:t>fragments</a:t>
              </a:r>
              <a:endParaRPr lang="es-ES" sz="900" dirty="0"/>
            </a:p>
          </p:txBody>
        </p:sp>
        <p:grpSp>
          <p:nvGrpSpPr>
            <p:cNvPr id="17" name="16 Grupo"/>
            <p:cNvGrpSpPr/>
            <p:nvPr/>
          </p:nvGrpSpPr>
          <p:grpSpPr>
            <a:xfrm>
              <a:off x="1585607" y="3905456"/>
              <a:ext cx="541654" cy="749731"/>
              <a:chOff x="1585607" y="3905456"/>
              <a:chExt cx="541654" cy="749731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473" name="472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4" name="473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5" name="474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6" name="475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7" name="476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6" name="15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01" name="50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2" name="50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3" name="50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4" name="50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1" name="510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12" name="511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3" name="512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4" name="513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5" name="514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16" name="515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7" name="516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8" name="517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20" name="519 Grupo"/>
            <p:cNvGrpSpPr/>
            <p:nvPr/>
          </p:nvGrpSpPr>
          <p:grpSpPr>
            <a:xfrm>
              <a:off x="2416984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21" name="520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535" name="534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6" name="535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7" name="536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8" name="537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9" name="538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2" name="521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31" name="53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2" name="53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3" name="53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4" name="53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3" name="522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28" name="527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9" name="528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0" name="529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4" name="523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25" name="524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6" name="525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7" name="526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67" name="566 Grupo"/>
            <p:cNvGrpSpPr/>
            <p:nvPr/>
          </p:nvGrpSpPr>
          <p:grpSpPr>
            <a:xfrm>
              <a:off x="3772268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68" name="56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602" name="601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2" name="651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3" name="652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4" name="653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5" name="654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69" name="568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78" name="577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9" name="578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0" name="579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01" name="600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0" name="569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75" name="574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6" name="575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7" name="576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1" name="570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72" name="57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3" name="57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4" name="57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657" name="656 Grupo"/>
            <p:cNvGrpSpPr/>
            <p:nvPr/>
          </p:nvGrpSpPr>
          <p:grpSpPr>
            <a:xfrm>
              <a:off x="3219238" y="3927601"/>
              <a:ext cx="249279" cy="45720"/>
              <a:chOff x="3275856" y="2780927"/>
              <a:chExt cx="249279" cy="45720"/>
            </a:xfrm>
          </p:grpSpPr>
          <p:sp>
            <p:nvSpPr>
              <p:cNvPr id="658" name="65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9" name="65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65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Agrupar 44"/>
          <p:cNvGrpSpPr/>
          <p:nvPr/>
        </p:nvGrpSpPr>
        <p:grpSpPr>
          <a:xfrm>
            <a:off x="431540" y="4725144"/>
            <a:ext cx="4068452" cy="1476164"/>
            <a:chOff x="431540" y="4725144"/>
            <a:chExt cx="4068452" cy="1476164"/>
          </a:xfrm>
        </p:grpSpPr>
        <p:grpSp>
          <p:nvGrpSpPr>
            <p:cNvPr id="114700" name="114699 Grupo"/>
            <p:cNvGrpSpPr/>
            <p:nvPr/>
          </p:nvGrpSpPr>
          <p:grpSpPr>
            <a:xfrm>
              <a:off x="1532735" y="5193196"/>
              <a:ext cx="677344" cy="756084"/>
              <a:chOff x="1194356" y="2888940"/>
              <a:chExt cx="677344" cy="756084"/>
            </a:xfrm>
          </p:grpSpPr>
          <p:grpSp>
            <p:nvGrpSpPr>
              <p:cNvPr id="21" name="20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3" name="2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" name="3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66" name="65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67" name="66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69" name="68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70" name="69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292" name="291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293" name="292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4" name="293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5" name="294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12" name="411 Grupo"/>
            <p:cNvGrpSpPr/>
            <p:nvPr/>
          </p:nvGrpSpPr>
          <p:grpSpPr>
            <a:xfrm>
              <a:off x="2364112" y="5193196"/>
              <a:ext cx="677344" cy="756084"/>
              <a:chOff x="1194356" y="2888940"/>
              <a:chExt cx="677344" cy="756084"/>
            </a:xfrm>
          </p:grpSpPr>
          <p:grpSp>
            <p:nvGrpSpPr>
              <p:cNvPr id="413" name="412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424" name="423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5" name="424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4" name="413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422" name="421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3" name="422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700" b="1" dirty="0"/>
                    <a:t>d</a:t>
                  </a:r>
                </a:p>
              </p:txBody>
            </p:sp>
          </p:grpSp>
          <p:grpSp>
            <p:nvGrpSpPr>
              <p:cNvPr id="415" name="414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420" name="419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1" name="420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6" name="415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417" name="416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8" name="417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9" name="418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27" name="426 Grupo"/>
            <p:cNvGrpSpPr/>
            <p:nvPr/>
          </p:nvGrpSpPr>
          <p:grpSpPr>
            <a:xfrm>
              <a:off x="3719396" y="5193196"/>
              <a:ext cx="677344" cy="756084"/>
              <a:chOff x="1194356" y="2888940"/>
              <a:chExt cx="677344" cy="756084"/>
            </a:xfrm>
          </p:grpSpPr>
          <p:grpSp>
            <p:nvGrpSpPr>
              <p:cNvPr id="428" name="427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439" name="438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40" name="439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29" name="428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437" name="436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8" name="437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30" name="429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435" name="434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6" name="435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31" name="430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432" name="43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3" name="43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4" name="43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42" name="441 Grupo"/>
            <p:cNvGrpSpPr/>
            <p:nvPr/>
          </p:nvGrpSpPr>
          <p:grpSpPr>
            <a:xfrm>
              <a:off x="3225258" y="5380046"/>
              <a:ext cx="249279" cy="45720"/>
              <a:chOff x="3275856" y="2780927"/>
              <a:chExt cx="249279" cy="45720"/>
            </a:xfrm>
          </p:grpSpPr>
          <p:sp>
            <p:nvSpPr>
              <p:cNvPr id="443" name="44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44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44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661" name="660 Llamada con línea 1 (barra de énfasis)"/>
            <p:cNvSpPr/>
            <p:nvPr/>
          </p:nvSpPr>
          <p:spPr>
            <a:xfrm>
              <a:off x="431540" y="5121188"/>
              <a:ext cx="710703" cy="496814"/>
            </a:xfrm>
            <a:prstGeom prst="accentCallout1">
              <a:avLst>
                <a:gd name="adj1" fmla="val 48267"/>
                <a:gd name="adj2" fmla="val 99438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</a:t>
              </a:r>
              <a:r>
                <a:rPr lang="es-ES" sz="900" dirty="0" err="1"/>
                <a:t>profiles</a:t>
              </a:r>
              <a:endParaRPr lang="es-ES" sz="900" dirty="0"/>
            </a:p>
          </p:txBody>
        </p:sp>
        <p:cxnSp>
          <p:nvCxnSpPr>
            <p:cNvPr id="663" name="662 Conector recto de flecha"/>
            <p:cNvCxnSpPr/>
            <p:nvPr/>
          </p:nvCxnSpPr>
          <p:spPr>
            <a:xfrm>
              <a:off x="2663788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4" name="663 Conector recto de flecha"/>
            <p:cNvCxnSpPr/>
            <p:nvPr/>
          </p:nvCxnSpPr>
          <p:spPr>
            <a:xfrm>
              <a:off x="4031940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Rectángulo 8"/>
            <p:cNvSpPr/>
            <p:nvPr/>
          </p:nvSpPr>
          <p:spPr>
            <a:xfrm>
              <a:off x="1439652" y="5085184"/>
              <a:ext cx="3060340" cy="111612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 w="19050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464" name="662 Conector recto de flecha"/>
            <p:cNvCxnSpPr/>
            <p:nvPr/>
          </p:nvCxnSpPr>
          <p:spPr>
            <a:xfrm>
              <a:off x="1835696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65" name="Rectángulo 464"/>
            <p:cNvSpPr/>
            <p:nvPr/>
          </p:nvSpPr>
          <p:spPr>
            <a:xfrm>
              <a:off x="1484040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6" name="Rectángulo 465"/>
            <p:cNvSpPr/>
            <p:nvPr/>
          </p:nvSpPr>
          <p:spPr>
            <a:xfrm>
              <a:off x="2312132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7" name="Rectángulo 466"/>
            <p:cNvSpPr/>
            <p:nvPr/>
          </p:nvSpPr>
          <p:spPr>
            <a:xfrm>
              <a:off x="3671900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655676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A-A</a:t>
              </a:r>
            </a:p>
          </p:txBody>
        </p:sp>
        <p:sp>
          <p:nvSpPr>
            <p:cNvPr id="469" name="CuadroTexto 468"/>
            <p:cNvSpPr txBox="1"/>
            <p:nvPr/>
          </p:nvSpPr>
          <p:spPr>
            <a:xfrm>
              <a:off x="2483768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A-R</a:t>
              </a:r>
            </a:p>
          </p:txBody>
        </p:sp>
        <p:sp>
          <p:nvSpPr>
            <p:cNvPr id="470" name="CuadroTexto 469"/>
            <p:cNvSpPr txBox="1"/>
            <p:nvPr/>
          </p:nvSpPr>
          <p:spPr>
            <a:xfrm>
              <a:off x="3887924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V-V</a:t>
              </a:r>
            </a:p>
          </p:txBody>
        </p:sp>
      </p:grpSp>
      <p:grpSp>
        <p:nvGrpSpPr>
          <p:cNvPr id="80" name="Agrupar 79"/>
          <p:cNvGrpSpPr/>
          <p:nvPr/>
        </p:nvGrpSpPr>
        <p:grpSpPr>
          <a:xfrm>
            <a:off x="3347864" y="3140968"/>
            <a:ext cx="5256584" cy="1440160"/>
            <a:chOff x="3347864" y="3140968"/>
            <a:chExt cx="5256584" cy="1440160"/>
          </a:xfrm>
          <a:solidFill>
            <a:schemeClr val="accent2">
              <a:lumMod val="60000"/>
              <a:lumOff val="40000"/>
            </a:schemeClr>
          </a:solidFill>
        </p:grpSpPr>
        <p:grpSp>
          <p:nvGrpSpPr>
            <p:cNvPr id="78" name="Agrupar 77"/>
            <p:cNvGrpSpPr/>
            <p:nvPr/>
          </p:nvGrpSpPr>
          <p:grpSpPr>
            <a:xfrm>
              <a:off x="3347864" y="3140968"/>
              <a:ext cx="5256584" cy="1440160"/>
              <a:chOff x="3347864" y="3140968"/>
              <a:chExt cx="5256584" cy="1440160"/>
            </a:xfrm>
            <a:grpFill/>
          </p:grpSpPr>
          <p:grpSp>
            <p:nvGrpSpPr>
              <p:cNvPr id="60" name="Agrupar 59"/>
              <p:cNvGrpSpPr/>
              <p:nvPr/>
            </p:nvGrpSpPr>
            <p:grpSpPr>
              <a:xfrm>
                <a:off x="3347864" y="3140968"/>
                <a:ext cx="5256584" cy="1440160"/>
                <a:chOff x="3275856" y="3032956"/>
                <a:chExt cx="5256584" cy="1440160"/>
              </a:xfrm>
              <a:grpFill/>
            </p:grpSpPr>
            <p:sp>
              <p:nvSpPr>
                <p:cNvPr id="55" name="Llamada rectangular redondeada 54"/>
                <p:cNvSpPr/>
                <p:nvPr/>
              </p:nvSpPr>
              <p:spPr>
                <a:xfrm>
                  <a:off x="3275856" y="3032956"/>
                  <a:ext cx="5256584" cy="1440160"/>
                </a:xfrm>
                <a:prstGeom prst="wedgeRoundRectCallout">
                  <a:avLst>
                    <a:gd name="adj1" fmla="val -60026"/>
                    <a:gd name="adj2" fmla="val 19272"/>
                    <a:gd name="adj3" fmla="val 16667"/>
                  </a:avLst>
                </a:prstGeom>
                <a:grp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pic>
              <p:nvPicPr>
                <p:cNvPr id="56" name="Imagen 5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79553" y="3140968"/>
                  <a:ext cx="2792747" cy="3028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Imagen 56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48675" y="3753037"/>
                  <a:ext cx="1195333" cy="19279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Imagen 5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5876" y="3429000"/>
                  <a:ext cx="504056" cy="18002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Imagen 5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3977" y="4077072"/>
                  <a:ext cx="4934447" cy="216024"/>
                </a:xfrm>
                <a:prstGeom prst="rect">
                  <a:avLst/>
                </a:prstGeom>
                <a:grpFill/>
              </p:spPr>
            </p:pic>
          </p:grpSp>
          <p:cxnSp>
            <p:nvCxnSpPr>
              <p:cNvPr id="62" name="Conector recto 61"/>
              <p:cNvCxnSpPr/>
              <p:nvPr/>
            </p:nvCxnSpPr>
            <p:spPr>
              <a:xfrm>
                <a:off x="5508104" y="3645024"/>
                <a:ext cx="828092" cy="0"/>
              </a:xfrm>
              <a:prstGeom prst="line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4" name="Conector recto 483"/>
            <p:cNvCxnSpPr/>
            <p:nvPr/>
          </p:nvCxnSpPr>
          <p:spPr>
            <a:xfrm flipH="1" flipV="1">
              <a:off x="5508104" y="3537012"/>
              <a:ext cx="0" cy="10801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Conector recto 491"/>
            <p:cNvCxnSpPr/>
            <p:nvPr/>
          </p:nvCxnSpPr>
          <p:spPr>
            <a:xfrm flipH="1" flipV="1">
              <a:off x="6336196" y="3537012"/>
              <a:ext cx="0" cy="10801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452 Rectángulo redondeado"/>
          <p:cNvSpPr/>
          <p:nvPr/>
        </p:nvSpPr>
        <p:spPr>
          <a:xfrm>
            <a:off x="4628447" y="1342662"/>
            <a:ext cx="4207585" cy="4920340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705" name="114704 Rectángulo redondeado"/>
          <p:cNvSpPr/>
          <p:nvPr/>
        </p:nvSpPr>
        <p:spPr>
          <a:xfrm>
            <a:off x="324867" y="1348015"/>
            <a:ext cx="4207585" cy="4914987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42" name="Agrupar 41"/>
          <p:cNvGrpSpPr/>
          <p:nvPr/>
        </p:nvGrpSpPr>
        <p:grpSpPr>
          <a:xfrm>
            <a:off x="367465" y="1554711"/>
            <a:ext cx="3981869" cy="688179"/>
            <a:chOff x="367465" y="1554711"/>
            <a:chExt cx="3981869" cy="688179"/>
          </a:xfrm>
        </p:grpSpPr>
        <p:pic>
          <p:nvPicPr>
            <p:cNvPr id="114690" name="Picture 2" descr="C:\Users\Gualberto\Desktop\prote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738" y="1573585"/>
              <a:ext cx="654804" cy="66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1" name="Picture 3" descr="C:\Users\Gualberto\Desktop\Protei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98" y="1583245"/>
              <a:ext cx="866648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2" name="Picture 4" descr="C:\Users\Gualberto\Desktop\protein_rasmol_01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8" y="1554711"/>
              <a:ext cx="649986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8" name="287 Grupo"/>
            <p:cNvGrpSpPr/>
            <p:nvPr/>
          </p:nvGrpSpPr>
          <p:grpSpPr>
            <a:xfrm>
              <a:off x="3225643" y="1885378"/>
              <a:ext cx="249279" cy="45720"/>
              <a:chOff x="3275856" y="2780927"/>
              <a:chExt cx="249279" cy="45720"/>
            </a:xfrm>
          </p:grpSpPr>
          <p:sp>
            <p:nvSpPr>
              <p:cNvPr id="289" name="288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48" name="447 Llamada con línea 1 (barra de énfasis)"/>
            <p:cNvSpPr/>
            <p:nvPr/>
          </p:nvSpPr>
          <p:spPr>
            <a:xfrm>
              <a:off x="367465" y="1583245"/>
              <a:ext cx="785495" cy="496814"/>
            </a:xfrm>
            <a:prstGeom prst="accentCallout1">
              <a:avLst>
                <a:gd name="adj1" fmla="val 46531"/>
                <a:gd name="adj2" fmla="val 97011"/>
                <a:gd name="adj3" fmla="val 60410"/>
                <a:gd name="adj4" fmla="val 141838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set of protein </a:t>
              </a:r>
              <a:r>
                <a:rPr lang="es-ES" sz="900" dirty="0" err="1"/>
                <a:t>structures</a:t>
              </a:r>
              <a:endParaRPr lang="es-ES" sz="900" dirty="0"/>
            </a:p>
          </p:txBody>
        </p:sp>
      </p:grpSp>
      <p:sp>
        <p:nvSpPr>
          <p:cNvPr id="114706" name="114705 Rectángulo"/>
          <p:cNvSpPr/>
          <p:nvPr/>
        </p:nvSpPr>
        <p:spPr>
          <a:xfrm>
            <a:off x="1729457" y="1240004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data</a:t>
            </a:r>
          </a:p>
        </p:txBody>
      </p:sp>
      <p:sp>
        <p:nvSpPr>
          <p:cNvPr id="454" name="453 Rectángulo"/>
          <p:cNvSpPr/>
          <p:nvPr/>
        </p:nvSpPr>
        <p:spPr>
          <a:xfrm>
            <a:off x="6059061" y="1234650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data</a:t>
            </a:r>
          </a:p>
        </p:txBody>
      </p:sp>
      <p:grpSp>
        <p:nvGrpSpPr>
          <p:cNvPr id="43" name="Agrupar 42"/>
          <p:cNvGrpSpPr/>
          <p:nvPr/>
        </p:nvGrpSpPr>
        <p:grpSpPr>
          <a:xfrm>
            <a:off x="504888" y="2255722"/>
            <a:ext cx="3825964" cy="1002447"/>
            <a:chOff x="504888" y="2255722"/>
            <a:chExt cx="3825964" cy="1002447"/>
          </a:xfrm>
        </p:grpSpPr>
        <p:grpSp>
          <p:nvGrpSpPr>
            <p:cNvPr id="114701" name="114700 Grupo"/>
            <p:cNvGrpSpPr/>
            <p:nvPr/>
          </p:nvGrpSpPr>
          <p:grpSpPr>
            <a:xfrm>
              <a:off x="1601377" y="2777456"/>
              <a:ext cx="545568" cy="457333"/>
              <a:chOff x="5002454" y="2980873"/>
              <a:chExt cx="545568" cy="457333"/>
            </a:xfrm>
          </p:grpSpPr>
          <p:sp>
            <p:nvSpPr>
              <p:cNvPr id="142" name="141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142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143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144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6" name="145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146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147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148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0" name="149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150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151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152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4" name="153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5" name="154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155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7" name="156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8" name="157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9" name="158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0" name="159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1" name="160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2" name="161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3" name="162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4" name="163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5" name="164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165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166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167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9" name="168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169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170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4698" name="114697 Conector recto de flecha"/>
            <p:cNvCxnSpPr/>
            <p:nvPr/>
          </p:nvCxnSpPr>
          <p:spPr>
            <a:xfrm>
              <a:off x="1874161" y="2263000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43" name="342 Grupo"/>
            <p:cNvGrpSpPr/>
            <p:nvPr/>
          </p:nvGrpSpPr>
          <p:grpSpPr>
            <a:xfrm>
              <a:off x="2430000" y="2773817"/>
              <a:ext cx="545568" cy="457333"/>
              <a:chOff x="5002454" y="2980873"/>
              <a:chExt cx="545568" cy="457333"/>
            </a:xfrm>
          </p:grpSpPr>
          <p:sp>
            <p:nvSpPr>
              <p:cNvPr id="344" name="343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5" name="344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345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346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347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348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349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350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351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7" name="356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8" name="357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9" name="358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0" name="359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1" name="360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361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362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363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364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365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366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367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9" name="368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369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370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371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372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374" name="373 Conector recto de flecha"/>
            <p:cNvCxnSpPr/>
            <p:nvPr/>
          </p:nvCxnSpPr>
          <p:spPr>
            <a:xfrm>
              <a:off x="2702784" y="2259361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75" name="374 Grupo"/>
            <p:cNvGrpSpPr/>
            <p:nvPr/>
          </p:nvGrpSpPr>
          <p:grpSpPr>
            <a:xfrm>
              <a:off x="3785284" y="2770178"/>
              <a:ext cx="545568" cy="457333"/>
              <a:chOff x="5002454" y="2980873"/>
              <a:chExt cx="545568" cy="457333"/>
            </a:xfrm>
          </p:grpSpPr>
          <p:sp>
            <p:nvSpPr>
              <p:cNvPr id="376" name="375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7" name="376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377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378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379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380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381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382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383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5" name="384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385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386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387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388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389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390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391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3" name="392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393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394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395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396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397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398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399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1" name="400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401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402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403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404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06" name="405 Conector recto de flecha"/>
            <p:cNvCxnSpPr/>
            <p:nvPr/>
          </p:nvCxnSpPr>
          <p:spPr>
            <a:xfrm>
              <a:off x="4058068" y="225572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7" name="406 Grupo"/>
            <p:cNvGrpSpPr/>
            <p:nvPr/>
          </p:nvGrpSpPr>
          <p:grpSpPr>
            <a:xfrm>
              <a:off x="3228012" y="3004271"/>
              <a:ext cx="249279" cy="45720"/>
              <a:chOff x="3275856" y="2780927"/>
              <a:chExt cx="249279" cy="45720"/>
            </a:xfrm>
          </p:grpSpPr>
          <p:sp>
            <p:nvSpPr>
              <p:cNvPr id="408" name="40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9" name="40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40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0" name="449 Llamada con línea 1 (barra de énfasis)"/>
            <p:cNvSpPr/>
            <p:nvPr/>
          </p:nvSpPr>
          <p:spPr>
            <a:xfrm>
              <a:off x="504888" y="2761355"/>
              <a:ext cx="614155" cy="496814"/>
            </a:xfrm>
            <a:prstGeom prst="accentCallout1">
              <a:avLst>
                <a:gd name="adj1" fmla="val 46531"/>
                <a:gd name="adj2" fmla="val 98416"/>
                <a:gd name="adj3" fmla="val 56937"/>
                <a:gd name="adj4" fmla="val 158311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Distance</a:t>
              </a:r>
              <a:r>
                <a:rPr lang="es-ES" sz="900" dirty="0"/>
                <a:t> </a:t>
              </a:r>
              <a:r>
                <a:rPr lang="es-ES" sz="900" dirty="0" err="1"/>
                <a:t>maps</a:t>
              </a:r>
              <a:endParaRPr lang="es-ES" sz="900" dirty="0"/>
            </a:p>
          </p:txBody>
        </p:sp>
      </p:grpSp>
      <p:grpSp>
        <p:nvGrpSpPr>
          <p:cNvPr id="44" name="Agrupar 43"/>
          <p:cNvGrpSpPr/>
          <p:nvPr/>
        </p:nvGrpSpPr>
        <p:grpSpPr>
          <a:xfrm>
            <a:off x="431540" y="3328052"/>
            <a:ext cx="3882382" cy="1333668"/>
            <a:chOff x="431540" y="3328052"/>
            <a:chExt cx="3882382" cy="1333668"/>
          </a:xfrm>
        </p:grpSpPr>
        <p:cxnSp>
          <p:nvCxnSpPr>
            <p:cNvPr id="411" name="410 Conector recto de flecha"/>
            <p:cNvCxnSpPr/>
            <p:nvPr/>
          </p:nvCxnSpPr>
          <p:spPr>
            <a:xfrm>
              <a:off x="1856434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6" name="425 Conector recto de flecha"/>
            <p:cNvCxnSpPr/>
            <p:nvPr/>
          </p:nvCxnSpPr>
          <p:spPr>
            <a:xfrm>
              <a:off x="2687811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1" name="440 Conector recto de flecha"/>
            <p:cNvCxnSpPr/>
            <p:nvPr/>
          </p:nvCxnSpPr>
          <p:spPr>
            <a:xfrm>
              <a:off x="4043095" y="332805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9" name="448 Llamada con línea 1 (barra de énfasis)"/>
            <p:cNvSpPr/>
            <p:nvPr/>
          </p:nvSpPr>
          <p:spPr>
            <a:xfrm>
              <a:off x="431540" y="3911989"/>
              <a:ext cx="710703" cy="496814"/>
            </a:xfrm>
            <a:prstGeom prst="accentCallout1">
              <a:avLst>
                <a:gd name="adj1" fmla="val 46531"/>
                <a:gd name="adj2" fmla="val 97011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All</a:t>
              </a:r>
              <a:r>
                <a:rPr lang="es-ES" sz="900" dirty="0"/>
                <a:t> training </a:t>
              </a:r>
              <a:r>
                <a:rPr lang="es-ES" sz="900" dirty="0" err="1"/>
                <a:t>fragments</a:t>
              </a:r>
              <a:endParaRPr lang="es-ES" sz="900" dirty="0"/>
            </a:p>
          </p:txBody>
        </p:sp>
        <p:grpSp>
          <p:nvGrpSpPr>
            <p:cNvPr id="17" name="16 Grupo"/>
            <p:cNvGrpSpPr/>
            <p:nvPr/>
          </p:nvGrpSpPr>
          <p:grpSpPr>
            <a:xfrm>
              <a:off x="1585607" y="3905456"/>
              <a:ext cx="541654" cy="749731"/>
              <a:chOff x="1585607" y="3905456"/>
              <a:chExt cx="541654" cy="749731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473" name="472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4" name="473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5" name="474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6" name="475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7" name="476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6" name="15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01" name="50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2" name="50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3" name="50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4" name="50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1" name="510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12" name="511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3" name="512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4" name="513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5" name="514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16" name="515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7" name="516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8" name="517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20" name="519 Grupo"/>
            <p:cNvGrpSpPr/>
            <p:nvPr/>
          </p:nvGrpSpPr>
          <p:grpSpPr>
            <a:xfrm>
              <a:off x="2416984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21" name="520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535" name="534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6" name="535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7" name="536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8" name="537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9" name="538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2" name="521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31" name="53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2" name="53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3" name="53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4" name="53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3" name="522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28" name="527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9" name="528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0" name="529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4" name="523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25" name="524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6" name="525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7" name="526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67" name="566 Grupo"/>
            <p:cNvGrpSpPr/>
            <p:nvPr/>
          </p:nvGrpSpPr>
          <p:grpSpPr>
            <a:xfrm>
              <a:off x="3772268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68" name="56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602" name="601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2" name="651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3" name="652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4" name="653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5" name="654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69" name="568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78" name="577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9" name="578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0" name="579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01" name="600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0" name="569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75" name="574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6" name="575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7" name="576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1" name="570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72" name="57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3" name="57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4" name="57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657" name="656 Grupo"/>
            <p:cNvGrpSpPr/>
            <p:nvPr/>
          </p:nvGrpSpPr>
          <p:grpSpPr>
            <a:xfrm>
              <a:off x="3219238" y="3927601"/>
              <a:ext cx="249279" cy="45720"/>
              <a:chOff x="3275856" y="2780927"/>
              <a:chExt cx="249279" cy="45720"/>
            </a:xfrm>
          </p:grpSpPr>
          <p:sp>
            <p:nvSpPr>
              <p:cNvPr id="658" name="65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9" name="65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65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Agrupar 44"/>
          <p:cNvGrpSpPr/>
          <p:nvPr/>
        </p:nvGrpSpPr>
        <p:grpSpPr>
          <a:xfrm>
            <a:off x="431540" y="4725144"/>
            <a:ext cx="4068452" cy="1476164"/>
            <a:chOff x="431540" y="4725144"/>
            <a:chExt cx="4068452" cy="1476164"/>
          </a:xfrm>
        </p:grpSpPr>
        <p:grpSp>
          <p:nvGrpSpPr>
            <p:cNvPr id="114700" name="114699 Grupo"/>
            <p:cNvGrpSpPr/>
            <p:nvPr/>
          </p:nvGrpSpPr>
          <p:grpSpPr>
            <a:xfrm>
              <a:off x="1532735" y="5193196"/>
              <a:ext cx="677344" cy="756084"/>
              <a:chOff x="1194356" y="2888940"/>
              <a:chExt cx="677344" cy="756084"/>
            </a:xfrm>
          </p:grpSpPr>
          <p:grpSp>
            <p:nvGrpSpPr>
              <p:cNvPr id="21" name="20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3" name="2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" name="3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66" name="65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67" name="66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8" name="67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69" name="68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70" name="69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1" name="70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292" name="291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293" name="292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4" name="293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95" name="294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12" name="411 Grupo"/>
            <p:cNvGrpSpPr/>
            <p:nvPr/>
          </p:nvGrpSpPr>
          <p:grpSpPr>
            <a:xfrm>
              <a:off x="2364112" y="5193196"/>
              <a:ext cx="677344" cy="756084"/>
              <a:chOff x="1194356" y="2888940"/>
              <a:chExt cx="677344" cy="756084"/>
            </a:xfrm>
          </p:grpSpPr>
          <p:grpSp>
            <p:nvGrpSpPr>
              <p:cNvPr id="413" name="412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424" name="423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5" name="424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4" name="413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422" name="421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3" name="422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700" b="1" dirty="0"/>
                    <a:t>d</a:t>
                  </a:r>
                </a:p>
              </p:txBody>
            </p:sp>
          </p:grpSp>
          <p:grpSp>
            <p:nvGrpSpPr>
              <p:cNvPr id="415" name="414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420" name="419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21" name="420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16" name="415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417" name="416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8" name="417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19" name="418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27" name="426 Grupo"/>
            <p:cNvGrpSpPr/>
            <p:nvPr/>
          </p:nvGrpSpPr>
          <p:grpSpPr>
            <a:xfrm>
              <a:off x="3719396" y="5193196"/>
              <a:ext cx="677344" cy="756084"/>
              <a:chOff x="1194356" y="2888940"/>
              <a:chExt cx="677344" cy="756084"/>
            </a:xfrm>
          </p:grpSpPr>
          <p:grpSp>
            <p:nvGrpSpPr>
              <p:cNvPr id="428" name="427 Grupo"/>
              <p:cNvGrpSpPr/>
              <p:nvPr/>
            </p:nvGrpSpPr>
            <p:grpSpPr>
              <a:xfrm>
                <a:off x="1194356" y="2888940"/>
                <a:ext cx="677344" cy="90010"/>
                <a:chOff x="1194356" y="2888940"/>
                <a:chExt cx="677344" cy="90010"/>
              </a:xfrm>
            </p:grpSpPr>
            <p:sp>
              <p:nvSpPr>
                <p:cNvPr id="439" name="438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40" name="439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29" name="428 Grupo"/>
              <p:cNvGrpSpPr/>
              <p:nvPr/>
            </p:nvGrpSpPr>
            <p:grpSpPr>
              <a:xfrm>
                <a:off x="1194356" y="3041340"/>
                <a:ext cx="677344" cy="90010"/>
                <a:chOff x="1194356" y="2888940"/>
                <a:chExt cx="677344" cy="90010"/>
              </a:xfrm>
            </p:grpSpPr>
            <p:sp>
              <p:nvSpPr>
                <p:cNvPr id="437" name="436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8" name="437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30" name="429 Grupo"/>
              <p:cNvGrpSpPr/>
              <p:nvPr/>
            </p:nvGrpSpPr>
            <p:grpSpPr>
              <a:xfrm>
                <a:off x="1194356" y="3555014"/>
                <a:ext cx="677344" cy="90010"/>
                <a:chOff x="1194356" y="2888940"/>
                <a:chExt cx="677344" cy="90010"/>
              </a:xfrm>
            </p:grpSpPr>
            <p:sp>
              <p:nvSpPr>
                <p:cNvPr id="435" name="434 Rectángulo"/>
                <p:cNvSpPr/>
                <p:nvPr/>
              </p:nvSpPr>
              <p:spPr>
                <a:xfrm>
                  <a:off x="1194356" y="2888940"/>
                  <a:ext cx="677344" cy="90010"/>
                </a:xfrm>
                <a:prstGeom prst="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6" name="435 Rectángulo"/>
                <p:cNvSpPr/>
                <p:nvPr/>
              </p:nvSpPr>
              <p:spPr>
                <a:xfrm>
                  <a:off x="1763688" y="2888940"/>
                  <a:ext cx="108012" cy="900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31" name="430 Grupo"/>
              <p:cNvGrpSpPr/>
              <p:nvPr/>
            </p:nvGrpSpPr>
            <p:grpSpPr>
              <a:xfrm rot="5400000">
                <a:off x="1373719" y="3331199"/>
                <a:ext cx="249279" cy="45720"/>
                <a:chOff x="3275856" y="2780927"/>
                <a:chExt cx="249279" cy="45720"/>
              </a:xfrm>
            </p:grpSpPr>
            <p:sp>
              <p:nvSpPr>
                <p:cNvPr id="432" name="43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3" name="43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34" name="43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442" name="441 Grupo"/>
            <p:cNvGrpSpPr/>
            <p:nvPr/>
          </p:nvGrpSpPr>
          <p:grpSpPr>
            <a:xfrm>
              <a:off x="3225258" y="5380046"/>
              <a:ext cx="249279" cy="45720"/>
              <a:chOff x="3275856" y="2780927"/>
              <a:chExt cx="249279" cy="45720"/>
            </a:xfrm>
          </p:grpSpPr>
          <p:sp>
            <p:nvSpPr>
              <p:cNvPr id="443" name="44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44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44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661" name="660 Llamada con línea 1 (barra de énfasis)"/>
            <p:cNvSpPr/>
            <p:nvPr/>
          </p:nvSpPr>
          <p:spPr>
            <a:xfrm>
              <a:off x="431540" y="5121188"/>
              <a:ext cx="710703" cy="496814"/>
            </a:xfrm>
            <a:prstGeom prst="accentCallout1">
              <a:avLst>
                <a:gd name="adj1" fmla="val 48267"/>
                <a:gd name="adj2" fmla="val 99438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</a:t>
              </a:r>
              <a:r>
                <a:rPr lang="es-ES" sz="900" dirty="0" err="1"/>
                <a:t>profiles</a:t>
              </a:r>
              <a:endParaRPr lang="es-ES" sz="900" dirty="0"/>
            </a:p>
          </p:txBody>
        </p:sp>
        <p:cxnSp>
          <p:nvCxnSpPr>
            <p:cNvPr id="663" name="662 Conector recto de flecha"/>
            <p:cNvCxnSpPr/>
            <p:nvPr/>
          </p:nvCxnSpPr>
          <p:spPr>
            <a:xfrm>
              <a:off x="2663788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4" name="663 Conector recto de flecha"/>
            <p:cNvCxnSpPr/>
            <p:nvPr/>
          </p:nvCxnSpPr>
          <p:spPr>
            <a:xfrm>
              <a:off x="4031940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Rectángulo 8"/>
            <p:cNvSpPr/>
            <p:nvPr/>
          </p:nvSpPr>
          <p:spPr>
            <a:xfrm>
              <a:off x="1439652" y="5085184"/>
              <a:ext cx="3060340" cy="111612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 w="19050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464" name="662 Conector recto de flecha"/>
            <p:cNvCxnSpPr/>
            <p:nvPr/>
          </p:nvCxnSpPr>
          <p:spPr>
            <a:xfrm>
              <a:off x="1835696" y="4725144"/>
              <a:ext cx="0" cy="324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65" name="Rectángulo 464"/>
            <p:cNvSpPr/>
            <p:nvPr/>
          </p:nvSpPr>
          <p:spPr>
            <a:xfrm>
              <a:off x="1484040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6" name="Rectángulo 465"/>
            <p:cNvSpPr/>
            <p:nvPr/>
          </p:nvSpPr>
          <p:spPr>
            <a:xfrm>
              <a:off x="2312132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7" name="Rectángulo 466"/>
            <p:cNvSpPr/>
            <p:nvPr/>
          </p:nvSpPr>
          <p:spPr>
            <a:xfrm>
              <a:off x="3671900" y="5129572"/>
              <a:ext cx="783704" cy="855712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1655676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A-A</a:t>
              </a:r>
            </a:p>
          </p:txBody>
        </p:sp>
        <p:sp>
          <p:nvSpPr>
            <p:cNvPr id="469" name="CuadroTexto 468"/>
            <p:cNvSpPr txBox="1"/>
            <p:nvPr/>
          </p:nvSpPr>
          <p:spPr>
            <a:xfrm>
              <a:off x="2483768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A-R</a:t>
              </a:r>
            </a:p>
          </p:txBody>
        </p:sp>
        <p:sp>
          <p:nvSpPr>
            <p:cNvPr id="470" name="CuadroTexto 469"/>
            <p:cNvSpPr txBox="1"/>
            <p:nvPr/>
          </p:nvSpPr>
          <p:spPr>
            <a:xfrm>
              <a:off x="3887924" y="5939698"/>
              <a:ext cx="4320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/>
                <a:t>V-V</a:t>
              </a:r>
            </a:p>
          </p:txBody>
        </p:sp>
      </p:grpSp>
      <p:grpSp>
        <p:nvGrpSpPr>
          <p:cNvPr id="40" name="Agrupar 39"/>
          <p:cNvGrpSpPr/>
          <p:nvPr/>
        </p:nvGrpSpPr>
        <p:grpSpPr>
          <a:xfrm>
            <a:off x="2771800" y="1700808"/>
            <a:ext cx="5256584" cy="4428492"/>
            <a:chOff x="2771800" y="1700808"/>
            <a:chExt cx="5256584" cy="4428492"/>
          </a:xfrm>
        </p:grpSpPr>
        <p:grpSp>
          <p:nvGrpSpPr>
            <p:cNvPr id="38" name="Agrupar 37"/>
            <p:cNvGrpSpPr/>
            <p:nvPr/>
          </p:nvGrpSpPr>
          <p:grpSpPr>
            <a:xfrm>
              <a:off x="2771800" y="1700808"/>
              <a:ext cx="5256584" cy="4428492"/>
              <a:chOff x="2771800" y="1700808"/>
              <a:chExt cx="5256584" cy="4428492"/>
            </a:xfrm>
          </p:grpSpPr>
          <p:sp>
            <p:nvSpPr>
              <p:cNvPr id="500" name="Llamada rectangular redondeada 499"/>
              <p:cNvSpPr/>
              <p:nvPr/>
            </p:nvSpPr>
            <p:spPr>
              <a:xfrm>
                <a:off x="2771800" y="1700808"/>
                <a:ext cx="5256584" cy="4428492"/>
              </a:xfrm>
              <a:prstGeom prst="wedgeRoundRectCallout">
                <a:avLst>
                  <a:gd name="adj1" fmla="val -60026"/>
                  <a:gd name="adj2" fmla="val 30209"/>
                  <a:gd name="adj3" fmla="val 166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9" name="Agrupar 28"/>
              <p:cNvGrpSpPr/>
              <p:nvPr/>
            </p:nvGrpSpPr>
            <p:grpSpPr>
              <a:xfrm>
                <a:off x="4031940" y="1772816"/>
                <a:ext cx="2792747" cy="396044"/>
                <a:chOff x="4047505" y="3356992"/>
                <a:chExt cx="2792747" cy="396044"/>
              </a:xfrm>
            </p:grpSpPr>
            <p:pic>
              <p:nvPicPr>
                <p:cNvPr id="505" name="Imagen 50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47505" y="3356992"/>
                  <a:ext cx="2792747" cy="302828"/>
                </a:xfrm>
                <a:prstGeom prst="rect">
                  <a:avLst/>
                </a:prstGeom>
              </p:spPr>
            </p:pic>
            <p:grpSp>
              <p:nvGrpSpPr>
                <p:cNvPr id="5" name="Agrupar 4"/>
                <p:cNvGrpSpPr/>
                <p:nvPr/>
              </p:nvGrpSpPr>
              <p:grpSpPr>
                <a:xfrm>
                  <a:off x="5004048" y="3645024"/>
                  <a:ext cx="828092" cy="108012"/>
                  <a:chOff x="7092280" y="2276872"/>
                  <a:chExt cx="828092" cy="108012"/>
                </a:xfrm>
              </p:grpSpPr>
              <p:cxnSp>
                <p:nvCxnSpPr>
                  <p:cNvPr id="484" name="Conector recto 483"/>
                  <p:cNvCxnSpPr/>
                  <p:nvPr/>
                </p:nvCxnSpPr>
                <p:spPr>
                  <a:xfrm flipH="1" flipV="1">
                    <a:off x="7092280" y="2276872"/>
                    <a:ext cx="0" cy="108012"/>
                  </a:xfrm>
                  <a:prstGeom prst="line">
                    <a:avLst/>
                  </a:prstGeom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Conector recto 491"/>
                  <p:cNvCxnSpPr/>
                  <p:nvPr/>
                </p:nvCxnSpPr>
                <p:spPr>
                  <a:xfrm flipH="1" flipV="1">
                    <a:off x="7920372" y="2276872"/>
                    <a:ext cx="0" cy="108012"/>
                  </a:xfrm>
                  <a:prstGeom prst="line">
                    <a:avLst/>
                  </a:prstGeom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Conector recto 498"/>
                  <p:cNvCxnSpPr/>
                  <p:nvPr/>
                </p:nvCxnSpPr>
                <p:spPr>
                  <a:xfrm>
                    <a:off x="7092280" y="2384884"/>
                    <a:ext cx="828092" cy="0"/>
                  </a:xfrm>
                  <a:prstGeom prst="line">
                    <a:avLst/>
                  </a:prstGeom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1820" y="2406331"/>
                <a:ext cx="1116124" cy="361335"/>
              </a:xfrm>
              <a:prstGeom prst="rect">
                <a:avLst/>
              </a:prstGeom>
            </p:spPr>
          </p:pic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3968" y="2895596"/>
                <a:ext cx="2628292" cy="714760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51820" y="3803989"/>
                <a:ext cx="1104123" cy="288032"/>
              </a:xfrm>
              <a:prstGeom prst="rect">
                <a:avLst/>
              </a:prstGeom>
            </p:spPr>
          </p:pic>
          <p:pic>
            <p:nvPicPr>
              <p:cNvPr id="33" name="Imagen 3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9972" y="4186702"/>
                <a:ext cx="2448272" cy="1870590"/>
              </a:xfrm>
              <a:prstGeom prst="rect">
                <a:avLst/>
              </a:prstGeom>
            </p:spPr>
          </p:pic>
          <p:sp>
            <p:nvSpPr>
              <p:cNvPr id="36" name="Rectángulo 35"/>
              <p:cNvSpPr/>
              <p:nvPr/>
            </p:nvSpPr>
            <p:spPr>
              <a:xfrm>
                <a:off x="4319972" y="3753036"/>
                <a:ext cx="2160240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79" name="Conector recto 478"/>
              <p:cNvCxnSpPr/>
              <p:nvPr/>
            </p:nvCxnSpPr>
            <p:spPr>
              <a:xfrm>
                <a:off x="6480212" y="4185084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83968" y="3717032"/>
                <a:ext cx="2664296" cy="483001"/>
              </a:xfrm>
              <a:prstGeom prst="rect">
                <a:avLst/>
              </a:prstGeom>
            </p:spPr>
          </p:pic>
          <p:sp>
            <p:nvSpPr>
              <p:cNvPr id="480" name="Rectángulo 479"/>
              <p:cNvSpPr/>
              <p:nvPr/>
            </p:nvSpPr>
            <p:spPr>
              <a:xfrm>
                <a:off x="4283968" y="2348880"/>
                <a:ext cx="2160240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478" name="Conector recto 477"/>
              <p:cNvCxnSpPr/>
              <p:nvPr/>
            </p:nvCxnSpPr>
            <p:spPr>
              <a:xfrm>
                <a:off x="6480212" y="3753036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34"/>
              <p:cNvCxnSpPr/>
              <p:nvPr/>
            </p:nvCxnSpPr>
            <p:spPr>
              <a:xfrm>
                <a:off x="6408204" y="2348880"/>
                <a:ext cx="43204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63174" y="2312876"/>
              <a:ext cx="2613082" cy="491415"/>
            </a:xfrm>
            <a:prstGeom prst="rect">
              <a:avLst/>
            </a:prstGeom>
          </p:spPr>
        </p:pic>
        <p:cxnSp>
          <p:nvCxnSpPr>
            <p:cNvPr id="485" name="Conector recto 484"/>
            <p:cNvCxnSpPr/>
            <p:nvPr/>
          </p:nvCxnSpPr>
          <p:spPr>
            <a:xfrm>
              <a:off x="6408204" y="2780928"/>
              <a:ext cx="4320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3" name="1 Título"/>
          <p:cNvSpPr txBox="1">
            <a:spLocks/>
          </p:cNvSpPr>
          <p:nvPr/>
        </p:nvSpPr>
        <p:spPr>
          <a:xfrm>
            <a:off x="457200" y="30997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/>
              <a:t>6) Regresión: Proceso principal de PDMpred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9978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452 Rectángulo redondeado"/>
          <p:cNvSpPr/>
          <p:nvPr/>
        </p:nvSpPr>
        <p:spPr>
          <a:xfrm>
            <a:off x="4628447" y="1342662"/>
            <a:ext cx="4207585" cy="4920340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705" name="114704 Rectángulo redondeado"/>
          <p:cNvSpPr/>
          <p:nvPr/>
        </p:nvSpPr>
        <p:spPr>
          <a:xfrm>
            <a:off x="324867" y="1348015"/>
            <a:ext cx="4207585" cy="4914987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4993689" y="1872204"/>
            <a:ext cx="865690" cy="93587"/>
            <a:chOff x="2626190" y="2528899"/>
            <a:chExt cx="865690" cy="93587"/>
          </a:xfrm>
        </p:grpSpPr>
        <p:sp>
          <p:nvSpPr>
            <p:cNvPr id="11" name="10 Rectángulo"/>
            <p:cNvSpPr/>
            <p:nvPr/>
          </p:nvSpPr>
          <p:spPr>
            <a:xfrm>
              <a:off x="2627784" y="2528899"/>
              <a:ext cx="864096" cy="935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27426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62619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73420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842214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950226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05983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16625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6399439" y="1872205"/>
            <a:ext cx="865690" cy="93587"/>
            <a:chOff x="2626190" y="2528899"/>
            <a:chExt cx="865690" cy="93587"/>
          </a:xfrm>
        </p:grpSpPr>
        <p:sp>
          <p:nvSpPr>
            <p:cNvPr id="47" name="46 Rectángulo"/>
            <p:cNvSpPr/>
            <p:nvPr/>
          </p:nvSpPr>
          <p:spPr>
            <a:xfrm>
              <a:off x="2627784" y="2528899"/>
              <a:ext cx="864096" cy="935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327426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262619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273420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2842214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2950226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305983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316625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367465" y="1554711"/>
            <a:ext cx="3981869" cy="688179"/>
            <a:chOff x="367465" y="1554711"/>
            <a:chExt cx="3981869" cy="688179"/>
          </a:xfrm>
        </p:grpSpPr>
        <p:pic>
          <p:nvPicPr>
            <p:cNvPr id="114690" name="Picture 2" descr="C:\Users\Gualberto\Desktop\prote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738" y="1573585"/>
              <a:ext cx="654804" cy="66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1" name="Picture 3" descr="C:\Users\Gualberto\Desktop\Protei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98" y="1583245"/>
              <a:ext cx="866648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2" name="Picture 4" descr="C:\Users\Gualberto\Desktop\protein_rasmol_01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8" y="1554711"/>
              <a:ext cx="649986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8" name="287 Grupo"/>
            <p:cNvGrpSpPr/>
            <p:nvPr/>
          </p:nvGrpSpPr>
          <p:grpSpPr>
            <a:xfrm>
              <a:off x="3225643" y="1885378"/>
              <a:ext cx="249279" cy="45720"/>
              <a:chOff x="3275856" y="2780927"/>
              <a:chExt cx="249279" cy="45720"/>
            </a:xfrm>
          </p:grpSpPr>
          <p:sp>
            <p:nvSpPr>
              <p:cNvPr id="289" name="288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48" name="447 Llamada con línea 1 (barra de énfasis)"/>
            <p:cNvSpPr/>
            <p:nvPr/>
          </p:nvSpPr>
          <p:spPr>
            <a:xfrm>
              <a:off x="367465" y="1583245"/>
              <a:ext cx="785495" cy="496814"/>
            </a:xfrm>
            <a:prstGeom prst="accentCallout1">
              <a:avLst>
                <a:gd name="adj1" fmla="val 46531"/>
                <a:gd name="adj2" fmla="val 97011"/>
                <a:gd name="adj3" fmla="val 60410"/>
                <a:gd name="adj4" fmla="val 141838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set of protein </a:t>
              </a:r>
              <a:r>
                <a:rPr lang="es-ES" sz="900" dirty="0" err="1"/>
                <a:t>structures</a:t>
              </a:r>
              <a:endParaRPr lang="es-ES" sz="900" dirty="0"/>
            </a:p>
          </p:txBody>
        </p:sp>
      </p:grpSp>
      <p:sp>
        <p:nvSpPr>
          <p:cNvPr id="600" name="599 Llamada con línea 1 (barra de énfasis)"/>
          <p:cNvSpPr/>
          <p:nvPr/>
        </p:nvSpPr>
        <p:spPr>
          <a:xfrm>
            <a:off x="7812972" y="1612993"/>
            <a:ext cx="710703" cy="496814"/>
          </a:xfrm>
          <a:prstGeom prst="accentCallout1">
            <a:avLst>
              <a:gd name="adj1" fmla="val 50004"/>
              <a:gd name="adj2" fmla="val -1306"/>
              <a:gd name="adj3" fmla="val 60410"/>
              <a:gd name="adj4" fmla="val -54103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set of protein </a:t>
            </a:r>
            <a:r>
              <a:rPr lang="es-ES" sz="900" dirty="0" err="1"/>
              <a:t>sequences</a:t>
            </a:r>
            <a:endParaRPr lang="es-ES" sz="900" dirty="0"/>
          </a:p>
        </p:txBody>
      </p:sp>
      <p:grpSp>
        <p:nvGrpSpPr>
          <p:cNvPr id="646" name="645 Grupo"/>
          <p:cNvGrpSpPr/>
          <p:nvPr/>
        </p:nvGrpSpPr>
        <p:grpSpPr>
          <a:xfrm>
            <a:off x="6003014" y="1896137"/>
            <a:ext cx="249279" cy="45720"/>
            <a:chOff x="3275856" y="2780927"/>
            <a:chExt cx="249279" cy="45720"/>
          </a:xfrm>
        </p:grpSpPr>
        <p:sp>
          <p:nvSpPr>
            <p:cNvPr id="647" name="646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647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648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4706" name="114705 Rectángulo"/>
          <p:cNvSpPr/>
          <p:nvPr/>
        </p:nvSpPr>
        <p:spPr>
          <a:xfrm>
            <a:off x="1729457" y="1240004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data</a:t>
            </a:r>
          </a:p>
        </p:txBody>
      </p:sp>
      <p:sp>
        <p:nvSpPr>
          <p:cNvPr id="454" name="453 Rectángulo"/>
          <p:cNvSpPr/>
          <p:nvPr/>
        </p:nvSpPr>
        <p:spPr>
          <a:xfrm>
            <a:off x="6059061" y="1234650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data</a:t>
            </a:r>
          </a:p>
        </p:txBody>
      </p:sp>
      <p:sp>
        <p:nvSpPr>
          <p:cNvPr id="711" name="710 Llamada con línea 1 (barra de énfasis)"/>
          <p:cNvSpPr/>
          <p:nvPr/>
        </p:nvSpPr>
        <p:spPr>
          <a:xfrm>
            <a:off x="7812972" y="5072198"/>
            <a:ext cx="710703" cy="496814"/>
          </a:xfrm>
          <a:prstGeom prst="accentCallout1">
            <a:avLst>
              <a:gd name="adj1" fmla="val 43059"/>
              <a:gd name="adj2" fmla="val -92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</a:t>
            </a:r>
            <a:r>
              <a:rPr lang="es-ES" sz="900" dirty="0" err="1"/>
              <a:t>profiles</a:t>
            </a:r>
            <a:endParaRPr lang="es-ES" sz="900" dirty="0"/>
          </a:p>
        </p:txBody>
      </p:sp>
      <p:grpSp>
        <p:nvGrpSpPr>
          <p:cNvPr id="114704" name="114703 Grupo"/>
          <p:cNvGrpSpPr/>
          <p:nvPr/>
        </p:nvGrpSpPr>
        <p:grpSpPr>
          <a:xfrm>
            <a:off x="6536655" y="2779524"/>
            <a:ext cx="550472" cy="457758"/>
            <a:chOff x="3732575" y="5021505"/>
            <a:chExt cx="550472" cy="457758"/>
          </a:xfrm>
        </p:grpSpPr>
        <p:sp>
          <p:nvSpPr>
            <p:cNvPr id="202" name="201 Rectángulo"/>
            <p:cNvSpPr/>
            <p:nvPr/>
          </p:nvSpPr>
          <p:spPr>
            <a:xfrm>
              <a:off x="3739870" y="5021505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3738276" y="5021506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3846288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3954300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4062312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4175035" y="5025145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3739073" y="511151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3737479" y="511151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3845491" y="511151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3953503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4061515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4174238" y="511515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3739073" y="520516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3845491" y="520516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3953503" y="520516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4061515" y="520516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4174238" y="52088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3739073" y="5295177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3737479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3845491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3953503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4061515" y="529517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4174238" y="52988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3739073" y="5385188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3737479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3845491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3953503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4061515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4174238" y="538882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3953503" y="529881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3953503" y="5387662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4062312" y="538925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3840587" y="520812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3840587" y="529813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3840587" y="5388145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3732575" y="5117056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3732575" y="520590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3732575" y="529591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3732575" y="538592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3841384" y="520579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3841384" y="529463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3841384" y="538464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504888" y="2255722"/>
            <a:ext cx="3825964" cy="1002447"/>
            <a:chOff x="504888" y="2255722"/>
            <a:chExt cx="3825964" cy="1002447"/>
          </a:xfrm>
        </p:grpSpPr>
        <p:grpSp>
          <p:nvGrpSpPr>
            <p:cNvPr id="114701" name="114700 Grupo"/>
            <p:cNvGrpSpPr/>
            <p:nvPr/>
          </p:nvGrpSpPr>
          <p:grpSpPr>
            <a:xfrm>
              <a:off x="1601377" y="2777456"/>
              <a:ext cx="545568" cy="457333"/>
              <a:chOff x="5002454" y="2980873"/>
              <a:chExt cx="545568" cy="457333"/>
            </a:xfrm>
          </p:grpSpPr>
          <p:sp>
            <p:nvSpPr>
              <p:cNvPr id="142" name="141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142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143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144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6" name="145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146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147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148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0" name="149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150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151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152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4" name="153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5" name="154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155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7" name="156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8" name="157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9" name="158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0" name="159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1" name="160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2" name="161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3" name="162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4" name="163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5" name="164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165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166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167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9" name="168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169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170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4698" name="114697 Conector recto de flecha"/>
            <p:cNvCxnSpPr/>
            <p:nvPr/>
          </p:nvCxnSpPr>
          <p:spPr>
            <a:xfrm>
              <a:off x="1874161" y="2263000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43" name="342 Grupo"/>
            <p:cNvGrpSpPr/>
            <p:nvPr/>
          </p:nvGrpSpPr>
          <p:grpSpPr>
            <a:xfrm>
              <a:off x="2430000" y="2773817"/>
              <a:ext cx="545568" cy="457333"/>
              <a:chOff x="5002454" y="2980873"/>
              <a:chExt cx="545568" cy="457333"/>
            </a:xfrm>
          </p:grpSpPr>
          <p:sp>
            <p:nvSpPr>
              <p:cNvPr id="344" name="343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5" name="344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345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346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347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348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349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350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351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7" name="356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8" name="357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9" name="358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0" name="359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1" name="360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361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362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363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364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365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366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367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9" name="368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369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370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371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372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374" name="373 Conector recto de flecha"/>
            <p:cNvCxnSpPr/>
            <p:nvPr/>
          </p:nvCxnSpPr>
          <p:spPr>
            <a:xfrm>
              <a:off x="2702784" y="2259361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75" name="374 Grupo"/>
            <p:cNvGrpSpPr/>
            <p:nvPr/>
          </p:nvGrpSpPr>
          <p:grpSpPr>
            <a:xfrm>
              <a:off x="3785284" y="2770178"/>
              <a:ext cx="545568" cy="457333"/>
              <a:chOff x="5002454" y="2980873"/>
              <a:chExt cx="545568" cy="457333"/>
            </a:xfrm>
          </p:grpSpPr>
          <p:sp>
            <p:nvSpPr>
              <p:cNvPr id="376" name="375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7" name="376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377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378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379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380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381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382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383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5" name="384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385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386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387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388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389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390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391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3" name="392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393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394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395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396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397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398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399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1" name="400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401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402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403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404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06" name="405 Conector recto de flecha"/>
            <p:cNvCxnSpPr/>
            <p:nvPr/>
          </p:nvCxnSpPr>
          <p:spPr>
            <a:xfrm>
              <a:off x="4058068" y="225572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7" name="406 Grupo"/>
            <p:cNvGrpSpPr/>
            <p:nvPr/>
          </p:nvGrpSpPr>
          <p:grpSpPr>
            <a:xfrm>
              <a:off x="3228012" y="3004271"/>
              <a:ext cx="249279" cy="45720"/>
              <a:chOff x="3275856" y="2780927"/>
              <a:chExt cx="249279" cy="45720"/>
            </a:xfrm>
          </p:grpSpPr>
          <p:sp>
            <p:nvSpPr>
              <p:cNvPr id="408" name="40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9" name="40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40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0" name="449 Llamada con línea 1 (barra de énfasis)"/>
            <p:cNvSpPr/>
            <p:nvPr/>
          </p:nvSpPr>
          <p:spPr>
            <a:xfrm>
              <a:off x="504888" y="2761355"/>
              <a:ext cx="614155" cy="496814"/>
            </a:xfrm>
            <a:prstGeom prst="accentCallout1">
              <a:avLst>
                <a:gd name="adj1" fmla="val 46531"/>
                <a:gd name="adj2" fmla="val 98416"/>
                <a:gd name="adj3" fmla="val 56937"/>
                <a:gd name="adj4" fmla="val 158311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Distance</a:t>
              </a:r>
              <a:r>
                <a:rPr lang="es-ES" sz="900" dirty="0"/>
                <a:t> </a:t>
              </a:r>
              <a:r>
                <a:rPr lang="es-ES" sz="900" dirty="0" err="1"/>
                <a:t>maps</a:t>
              </a:r>
              <a:endParaRPr lang="es-ES" sz="900" dirty="0"/>
            </a:p>
          </p:txBody>
        </p:sp>
      </p:grpSp>
      <p:cxnSp>
        <p:nvCxnSpPr>
          <p:cNvPr id="482" name="481 Conector recto de flecha"/>
          <p:cNvCxnSpPr/>
          <p:nvPr/>
        </p:nvCxnSpPr>
        <p:spPr>
          <a:xfrm>
            <a:off x="5414725" y="2252606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0" name="559 Conector recto de flecha"/>
          <p:cNvCxnSpPr/>
          <p:nvPr/>
        </p:nvCxnSpPr>
        <p:spPr>
          <a:xfrm>
            <a:off x="6831487" y="2252607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61" name="560 Grupo"/>
          <p:cNvGrpSpPr/>
          <p:nvPr/>
        </p:nvGrpSpPr>
        <p:grpSpPr>
          <a:xfrm>
            <a:off x="6010654" y="3001156"/>
            <a:ext cx="249279" cy="45720"/>
            <a:chOff x="3275856" y="2780927"/>
            <a:chExt cx="249279" cy="45720"/>
          </a:xfrm>
        </p:grpSpPr>
        <p:sp>
          <p:nvSpPr>
            <p:cNvPr id="562" name="561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562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563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3" name="602 Grupo"/>
          <p:cNvGrpSpPr/>
          <p:nvPr/>
        </p:nvGrpSpPr>
        <p:grpSpPr>
          <a:xfrm>
            <a:off x="5121762" y="2775886"/>
            <a:ext cx="550472" cy="457758"/>
            <a:chOff x="3732575" y="5021505"/>
            <a:chExt cx="550472" cy="457758"/>
          </a:xfrm>
        </p:grpSpPr>
        <p:sp>
          <p:nvSpPr>
            <p:cNvPr id="604" name="603 Rectángulo"/>
            <p:cNvSpPr/>
            <p:nvPr/>
          </p:nvSpPr>
          <p:spPr>
            <a:xfrm>
              <a:off x="3739870" y="5021505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604 Rectángulo"/>
            <p:cNvSpPr/>
            <p:nvPr/>
          </p:nvSpPr>
          <p:spPr>
            <a:xfrm>
              <a:off x="3738276" y="5021506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6" name="605 Rectángulo"/>
            <p:cNvSpPr/>
            <p:nvPr/>
          </p:nvSpPr>
          <p:spPr>
            <a:xfrm>
              <a:off x="3846288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7" name="606 Rectángulo"/>
            <p:cNvSpPr/>
            <p:nvPr/>
          </p:nvSpPr>
          <p:spPr>
            <a:xfrm>
              <a:off x="3954300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607 Rectángulo"/>
            <p:cNvSpPr/>
            <p:nvPr/>
          </p:nvSpPr>
          <p:spPr>
            <a:xfrm>
              <a:off x="4062312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608 Rectángulo"/>
            <p:cNvSpPr/>
            <p:nvPr/>
          </p:nvSpPr>
          <p:spPr>
            <a:xfrm>
              <a:off x="4175035" y="5025145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609 Rectángulo"/>
            <p:cNvSpPr/>
            <p:nvPr/>
          </p:nvSpPr>
          <p:spPr>
            <a:xfrm>
              <a:off x="3739073" y="511151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3737479" y="511151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2" name="611 Rectángulo"/>
            <p:cNvSpPr/>
            <p:nvPr/>
          </p:nvSpPr>
          <p:spPr>
            <a:xfrm>
              <a:off x="3845491" y="511151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612 Rectángulo"/>
            <p:cNvSpPr/>
            <p:nvPr/>
          </p:nvSpPr>
          <p:spPr>
            <a:xfrm>
              <a:off x="3953503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613 Rectángulo"/>
            <p:cNvSpPr/>
            <p:nvPr/>
          </p:nvSpPr>
          <p:spPr>
            <a:xfrm>
              <a:off x="4061515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614 Rectángulo"/>
            <p:cNvSpPr/>
            <p:nvPr/>
          </p:nvSpPr>
          <p:spPr>
            <a:xfrm>
              <a:off x="4174238" y="511515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6" name="615 Rectángulo"/>
            <p:cNvSpPr/>
            <p:nvPr/>
          </p:nvSpPr>
          <p:spPr>
            <a:xfrm>
              <a:off x="3739073" y="520516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7" name="616 Rectángulo"/>
            <p:cNvSpPr/>
            <p:nvPr/>
          </p:nvSpPr>
          <p:spPr>
            <a:xfrm>
              <a:off x="3845491" y="520516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617 Rectángulo"/>
            <p:cNvSpPr/>
            <p:nvPr/>
          </p:nvSpPr>
          <p:spPr>
            <a:xfrm>
              <a:off x="3953503" y="520516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618 Rectángulo"/>
            <p:cNvSpPr/>
            <p:nvPr/>
          </p:nvSpPr>
          <p:spPr>
            <a:xfrm>
              <a:off x="4061515" y="520516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619 Rectángulo"/>
            <p:cNvSpPr/>
            <p:nvPr/>
          </p:nvSpPr>
          <p:spPr>
            <a:xfrm>
              <a:off x="4174238" y="52088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1" name="620 Rectángulo"/>
            <p:cNvSpPr/>
            <p:nvPr/>
          </p:nvSpPr>
          <p:spPr>
            <a:xfrm>
              <a:off x="3739073" y="5295177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2" name="621 Rectángulo"/>
            <p:cNvSpPr/>
            <p:nvPr/>
          </p:nvSpPr>
          <p:spPr>
            <a:xfrm>
              <a:off x="3737479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622 Rectángulo"/>
            <p:cNvSpPr/>
            <p:nvPr/>
          </p:nvSpPr>
          <p:spPr>
            <a:xfrm>
              <a:off x="3845491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623 Rectángulo"/>
            <p:cNvSpPr/>
            <p:nvPr/>
          </p:nvSpPr>
          <p:spPr>
            <a:xfrm>
              <a:off x="3953503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624 Rectángulo"/>
            <p:cNvSpPr/>
            <p:nvPr/>
          </p:nvSpPr>
          <p:spPr>
            <a:xfrm>
              <a:off x="4061515" y="529517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6" name="625 Rectángulo"/>
            <p:cNvSpPr/>
            <p:nvPr/>
          </p:nvSpPr>
          <p:spPr>
            <a:xfrm>
              <a:off x="4174238" y="52988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7" name="626 Rectángulo"/>
            <p:cNvSpPr/>
            <p:nvPr/>
          </p:nvSpPr>
          <p:spPr>
            <a:xfrm>
              <a:off x="3739073" y="5385188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627 Rectángulo"/>
            <p:cNvSpPr/>
            <p:nvPr/>
          </p:nvSpPr>
          <p:spPr>
            <a:xfrm>
              <a:off x="3737479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628 Rectángulo"/>
            <p:cNvSpPr/>
            <p:nvPr/>
          </p:nvSpPr>
          <p:spPr>
            <a:xfrm>
              <a:off x="3845491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629 Rectángulo"/>
            <p:cNvSpPr/>
            <p:nvPr/>
          </p:nvSpPr>
          <p:spPr>
            <a:xfrm>
              <a:off x="3953503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1" name="630 Rectángulo"/>
            <p:cNvSpPr/>
            <p:nvPr/>
          </p:nvSpPr>
          <p:spPr>
            <a:xfrm>
              <a:off x="4061515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2" name="631 Rectángulo"/>
            <p:cNvSpPr/>
            <p:nvPr/>
          </p:nvSpPr>
          <p:spPr>
            <a:xfrm>
              <a:off x="4174238" y="538882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632 Rectángulo"/>
            <p:cNvSpPr/>
            <p:nvPr/>
          </p:nvSpPr>
          <p:spPr>
            <a:xfrm>
              <a:off x="3953503" y="529881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4" name="633 Rectángulo"/>
            <p:cNvSpPr/>
            <p:nvPr/>
          </p:nvSpPr>
          <p:spPr>
            <a:xfrm>
              <a:off x="3953503" y="5387662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5" name="634 Rectángulo"/>
            <p:cNvSpPr/>
            <p:nvPr/>
          </p:nvSpPr>
          <p:spPr>
            <a:xfrm>
              <a:off x="4062312" y="538925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6" name="635 Rectángulo"/>
            <p:cNvSpPr/>
            <p:nvPr/>
          </p:nvSpPr>
          <p:spPr>
            <a:xfrm>
              <a:off x="3840587" y="520812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7" name="636 Rectángulo"/>
            <p:cNvSpPr/>
            <p:nvPr/>
          </p:nvSpPr>
          <p:spPr>
            <a:xfrm>
              <a:off x="3840587" y="529813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637 Rectángulo"/>
            <p:cNvSpPr/>
            <p:nvPr/>
          </p:nvSpPr>
          <p:spPr>
            <a:xfrm>
              <a:off x="3840587" y="5388145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638 Rectángulo"/>
            <p:cNvSpPr/>
            <p:nvPr/>
          </p:nvSpPr>
          <p:spPr>
            <a:xfrm>
              <a:off x="3732575" y="5117056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0" name="639 Rectángulo"/>
            <p:cNvSpPr/>
            <p:nvPr/>
          </p:nvSpPr>
          <p:spPr>
            <a:xfrm>
              <a:off x="3732575" y="520590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1" name="640 Rectángulo"/>
            <p:cNvSpPr/>
            <p:nvPr/>
          </p:nvSpPr>
          <p:spPr>
            <a:xfrm>
              <a:off x="3732575" y="529591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2" name="641 Rectángulo"/>
            <p:cNvSpPr/>
            <p:nvPr/>
          </p:nvSpPr>
          <p:spPr>
            <a:xfrm>
              <a:off x="3732575" y="538592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3" name="642 Rectángulo"/>
            <p:cNvSpPr/>
            <p:nvPr/>
          </p:nvSpPr>
          <p:spPr>
            <a:xfrm>
              <a:off x="3841384" y="520579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4" name="643 Rectángulo"/>
            <p:cNvSpPr/>
            <p:nvPr/>
          </p:nvSpPr>
          <p:spPr>
            <a:xfrm>
              <a:off x="3841384" y="529463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5" name="644 Rectángulo"/>
            <p:cNvSpPr/>
            <p:nvPr/>
          </p:nvSpPr>
          <p:spPr>
            <a:xfrm>
              <a:off x="3841384" y="538464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50" name="649 Llamada con línea 1 (barra de énfasis)"/>
          <p:cNvSpPr/>
          <p:nvPr/>
        </p:nvSpPr>
        <p:spPr>
          <a:xfrm>
            <a:off x="7803595" y="2729117"/>
            <a:ext cx="710703" cy="496814"/>
          </a:xfrm>
          <a:prstGeom prst="accentCallout1">
            <a:avLst>
              <a:gd name="adj1" fmla="val 46531"/>
              <a:gd name="adj2" fmla="val -1306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Distance</a:t>
            </a:r>
            <a:r>
              <a:rPr lang="es-ES" sz="900" dirty="0"/>
              <a:t> </a:t>
            </a:r>
            <a:r>
              <a:rPr lang="es-ES" sz="900" dirty="0" err="1"/>
              <a:t>maps</a:t>
            </a:r>
            <a:endParaRPr lang="es-ES" sz="900" dirty="0"/>
          </a:p>
        </p:txBody>
      </p:sp>
      <p:sp>
        <p:nvSpPr>
          <p:cNvPr id="735" name="734 Rectángulo"/>
          <p:cNvSpPr/>
          <p:nvPr/>
        </p:nvSpPr>
        <p:spPr>
          <a:xfrm>
            <a:off x="5121762" y="2863830"/>
            <a:ext cx="108012" cy="900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65" name="564 Conector recto de flecha"/>
          <p:cNvCxnSpPr/>
          <p:nvPr/>
        </p:nvCxnSpPr>
        <p:spPr>
          <a:xfrm>
            <a:off x="5396998" y="3317842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5" name="594 Conector recto de flecha"/>
          <p:cNvCxnSpPr/>
          <p:nvPr/>
        </p:nvCxnSpPr>
        <p:spPr>
          <a:xfrm>
            <a:off x="6825737" y="3324937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1" name="650 Llamada con línea 1 (barra de énfasis)"/>
          <p:cNvSpPr/>
          <p:nvPr/>
        </p:nvSpPr>
        <p:spPr>
          <a:xfrm>
            <a:off x="7812972" y="3903825"/>
            <a:ext cx="710703" cy="496814"/>
          </a:xfrm>
          <a:prstGeom prst="accentCallout1">
            <a:avLst>
              <a:gd name="adj1" fmla="val 43059"/>
              <a:gd name="adj2" fmla="val -92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All</a:t>
            </a:r>
            <a:r>
              <a:rPr lang="es-ES" sz="900" dirty="0"/>
              <a:t> test </a:t>
            </a:r>
            <a:r>
              <a:rPr lang="es-ES" sz="900" dirty="0" err="1"/>
              <a:t>fragments</a:t>
            </a:r>
            <a:endParaRPr lang="es-ES" sz="900" dirty="0"/>
          </a:p>
        </p:txBody>
      </p:sp>
      <p:grpSp>
        <p:nvGrpSpPr>
          <p:cNvPr id="44" name="Agrupar 43"/>
          <p:cNvGrpSpPr/>
          <p:nvPr/>
        </p:nvGrpSpPr>
        <p:grpSpPr>
          <a:xfrm>
            <a:off x="431540" y="3328052"/>
            <a:ext cx="3882382" cy="1333668"/>
            <a:chOff x="431540" y="3328052"/>
            <a:chExt cx="3882382" cy="1333668"/>
          </a:xfrm>
        </p:grpSpPr>
        <p:cxnSp>
          <p:nvCxnSpPr>
            <p:cNvPr id="411" name="410 Conector recto de flecha"/>
            <p:cNvCxnSpPr/>
            <p:nvPr/>
          </p:nvCxnSpPr>
          <p:spPr>
            <a:xfrm>
              <a:off x="1856434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6" name="425 Conector recto de flecha"/>
            <p:cNvCxnSpPr/>
            <p:nvPr/>
          </p:nvCxnSpPr>
          <p:spPr>
            <a:xfrm>
              <a:off x="2687811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1" name="440 Conector recto de flecha"/>
            <p:cNvCxnSpPr/>
            <p:nvPr/>
          </p:nvCxnSpPr>
          <p:spPr>
            <a:xfrm>
              <a:off x="4043095" y="332805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9" name="448 Llamada con línea 1 (barra de énfasis)"/>
            <p:cNvSpPr/>
            <p:nvPr/>
          </p:nvSpPr>
          <p:spPr>
            <a:xfrm>
              <a:off x="431540" y="3911989"/>
              <a:ext cx="710703" cy="496814"/>
            </a:xfrm>
            <a:prstGeom prst="accentCallout1">
              <a:avLst>
                <a:gd name="adj1" fmla="val 46531"/>
                <a:gd name="adj2" fmla="val 97011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All</a:t>
              </a:r>
              <a:r>
                <a:rPr lang="es-ES" sz="900" dirty="0"/>
                <a:t> training </a:t>
              </a:r>
              <a:r>
                <a:rPr lang="es-ES" sz="900" dirty="0" err="1"/>
                <a:t>fragments</a:t>
              </a:r>
              <a:endParaRPr lang="es-ES" sz="900" dirty="0"/>
            </a:p>
          </p:txBody>
        </p:sp>
        <p:grpSp>
          <p:nvGrpSpPr>
            <p:cNvPr id="17" name="16 Grupo"/>
            <p:cNvGrpSpPr/>
            <p:nvPr/>
          </p:nvGrpSpPr>
          <p:grpSpPr>
            <a:xfrm>
              <a:off x="1585607" y="3905456"/>
              <a:ext cx="541654" cy="749731"/>
              <a:chOff x="1585607" y="3905456"/>
              <a:chExt cx="541654" cy="749731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473" name="472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4" name="473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5" name="474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6" name="475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7" name="476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6" name="15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01" name="50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2" name="50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3" name="50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4" name="50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1" name="510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12" name="511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3" name="512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4" name="513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5" name="514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16" name="515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7" name="516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8" name="517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20" name="519 Grupo"/>
            <p:cNvGrpSpPr/>
            <p:nvPr/>
          </p:nvGrpSpPr>
          <p:grpSpPr>
            <a:xfrm>
              <a:off x="2416984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21" name="520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535" name="534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6" name="535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7" name="536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8" name="537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9" name="538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2" name="521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31" name="53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2" name="53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3" name="53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4" name="53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3" name="522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28" name="527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9" name="528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0" name="529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4" name="523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25" name="524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6" name="525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7" name="526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67" name="566 Grupo"/>
            <p:cNvGrpSpPr/>
            <p:nvPr/>
          </p:nvGrpSpPr>
          <p:grpSpPr>
            <a:xfrm>
              <a:off x="3772268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68" name="56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602" name="601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2" name="651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3" name="652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4" name="653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5" name="654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69" name="568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78" name="577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9" name="578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0" name="579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01" name="600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0" name="569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75" name="574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6" name="575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7" name="576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1" name="570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72" name="57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3" name="57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4" name="57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657" name="656 Grupo"/>
            <p:cNvGrpSpPr/>
            <p:nvPr/>
          </p:nvGrpSpPr>
          <p:grpSpPr>
            <a:xfrm>
              <a:off x="3219238" y="3927601"/>
              <a:ext cx="249279" cy="45720"/>
              <a:chOff x="3275856" y="2780927"/>
              <a:chExt cx="249279" cy="45720"/>
            </a:xfrm>
          </p:grpSpPr>
          <p:sp>
            <p:nvSpPr>
              <p:cNvPr id="658" name="65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9" name="65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65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5" name="664 Grupo"/>
          <p:cNvGrpSpPr/>
          <p:nvPr/>
        </p:nvGrpSpPr>
        <p:grpSpPr>
          <a:xfrm>
            <a:off x="5208989" y="3915518"/>
            <a:ext cx="541654" cy="749731"/>
            <a:chOff x="1585607" y="3905456"/>
            <a:chExt cx="541654" cy="749731"/>
          </a:xfrm>
        </p:grpSpPr>
        <p:grpSp>
          <p:nvGrpSpPr>
            <p:cNvPr id="666" name="665 Grupo"/>
            <p:cNvGrpSpPr/>
            <p:nvPr/>
          </p:nvGrpSpPr>
          <p:grpSpPr>
            <a:xfrm>
              <a:off x="1585607" y="3905456"/>
              <a:ext cx="541654" cy="90010"/>
              <a:chOff x="5794161" y="5164811"/>
              <a:chExt cx="541654" cy="90010"/>
            </a:xfrm>
          </p:grpSpPr>
          <p:sp>
            <p:nvSpPr>
              <p:cNvPr id="680" name="679 Rectángulo"/>
              <p:cNvSpPr/>
              <p:nvPr/>
            </p:nvSpPr>
            <p:spPr>
              <a:xfrm>
                <a:off x="5794161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680 Rectángulo"/>
              <p:cNvSpPr/>
              <p:nvPr/>
            </p:nvSpPr>
            <p:spPr>
              <a:xfrm>
                <a:off x="590217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681 Rectángulo"/>
              <p:cNvSpPr/>
              <p:nvPr/>
            </p:nvSpPr>
            <p:spPr>
              <a:xfrm>
                <a:off x="6010185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3" name="682 Rectángulo"/>
              <p:cNvSpPr/>
              <p:nvPr/>
            </p:nvSpPr>
            <p:spPr>
              <a:xfrm>
                <a:off x="6118197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683 Rectángulo"/>
              <p:cNvSpPr/>
              <p:nvPr/>
            </p:nvSpPr>
            <p:spPr>
              <a:xfrm>
                <a:off x="622780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7" name="666 Grupo"/>
            <p:cNvGrpSpPr/>
            <p:nvPr/>
          </p:nvGrpSpPr>
          <p:grpSpPr>
            <a:xfrm>
              <a:off x="1585607" y="4565177"/>
              <a:ext cx="432048" cy="90010"/>
              <a:chOff x="5449991" y="5077433"/>
              <a:chExt cx="432048" cy="90010"/>
            </a:xfrm>
          </p:grpSpPr>
          <p:sp>
            <p:nvSpPr>
              <p:cNvPr id="676" name="675 Rectángulo"/>
              <p:cNvSpPr/>
              <p:nvPr/>
            </p:nvSpPr>
            <p:spPr>
              <a:xfrm>
                <a:off x="5449991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676 Rectángulo"/>
              <p:cNvSpPr/>
              <p:nvPr/>
            </p:nvSpPr>
            <p:spPr>
              <a:xfrm>
                <a:off x="5558003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677 Rectángulo"/>
              <p:cNvSpPr/>
              <p:nvPr/>
            </p:nvSpPr>
            <p:spPr>
              <a:xfrm>
                <a:off x="5666015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678 Rectángulo"/>
              <p:cNvSpPr/>
              <p:nvPr/>
            </p:nvSpPr>
            <p:spPr>
              <a:xfrm>
                <a:off x="5774027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8" name="667 Grupo"/>
            <p:cNvGrpSpPr/>
            <p:nvPr/>
          </p:nvGrpSpPr>
          <p:grpSpPr>
            <a:xfrm>
              <a:off x="1587938" y="4081499"/>
              <a:ext cx="324036" cy="90010"/>
              <a:chOff x="7740329" y="5038399"/>
              <a:chExt cx="324036" cy="90010"/>
            </a:xfrm>
          </p:grpSpPr>
          <p:sp>
            <p:nvSpPr>
              <p:cNvPr id="673" name="672 Rectángulo"/>
              <p:cNvSpPr/>
              <p:nvPr/>
            </p:nvSpPr>
            <p:spPr>
              <a:xfrm>
                <a:off x="7740329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673 Rectángulo"/>
              <p:cNvSpPr/>
              <p:nvPr/>
            </p:nvSpPr>
            <p:spPr>
              <a:xfrm>
                <a:off x="7848341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5" name="674 Rectángulo"/>
              <p:cNvSpPr/>
              <p:nvPr/>
            </p:nvSpPr>
            <p:spPr>
              <a:xfrm>
                <a:off x="7956353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9" name="668 Grupo"/>
            <p:cNvGrpSpPr/>
            <p:nvPr/>
          </p:nvGrpSpPr>
          <p:grpSpPr>
            <a:xfrm rot="5400000">
              <a:off x="1622985" y="4344394"/>
              <a:ext cx="249279" cy="45720"/>
              <a:chOff x="3275856" y="2780927"/>
              <a:chExt cx="249279" cy="45720"/>
            </a:xfrm>
          </p:grpSpPr>
          <p:sp>
            <p:nvSpPr>
              <p:cNvPr id="670" name="669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670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671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85" name="684 Grupo"/>
          <p:cNvGrpSpPr/>
          <p:nvPr/>
        </p:nvGrpSpPr>
        <p:grpSpPr>
          <a:xfrm>
            <a:off x="6564273" y="3915518"/>
            <a:ext cx="541654" cy="749731"/>
            <a:chOff x="1585607" y="3905456"/>
            <a:chExt cx="541654" cy="749731"/>
          </a:xfrm>
        </p:grpSpPr>
        <p:grpSp>
          <p:nvGrpSpPr>
            <p:cNvPr id="686" name="685 Grupo"/>
            <p:cNvGrpSpPr/>
            <p:nvPr/>
          </p:nvGrpSpPr>
          <p:grpSpPr>
            <a:xfrm>
              <a:off x="1585607" y="3905456"/>
              <a:ext cx="541654" cy="90010"/>
              <a:chOff x="5794161" y="5164811"/>
              <a:chExt cx="541654" cy="90010"/>
            </a:xfrm>
          </p:grpSpPr>
          <p:sp>
            <p:nvSpPr>
              <p:cNvPr id="700" name="699 Rectángulo"/>
              <p:cNvSpPr/>
              <p:nvPr/>
            </p:nvSpPr>
            <p:spPr>
              <a:xfrm>
                <a:off x="5794161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700 Rectángulo"/>
              <p:cNvSpPr/>
              <p:nvPr/>
            </p:nvSpPr>
            <p:spPr>
              <a:xfrm>
                <a:off x="590217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701 Rectángulo"/>
              <p:cNvSpPr/>
              <p:nvPr/>
            </p:nvSpPr>
            <p:spPr>
              <a:xfrm>
                <a:off x="6010185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702 Rectángulo"/>
              <p:cNvSpPr/>
              <p:nvPr/>
            </p:nvSpPr>
            <p:spPr>
              <a:xfrm>
                <a:off x="6118197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703 Rectángulo"/>
              <p:cNvSpPr/>
              <p:nvPr/>
            </p:nvSpPr>
            <p:spPr>
              <a:xfrm>
                <a:off x="622780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7" name="686 Grupo"/>
            <p:cNvGrpSpPr/>
            <p:nvPr/>
          </p:nvGrpSpPr>
          <p:grpSpPr>
            <a:xfrm>
              <a:off x="1585607" y="4565177"/>
              <a:ext cx="432048" cy="90010"/>
              <a:chOff x="5449991" y="5077433"/>
              <a:chExt cx="432048" cy="90010"/>
            </a:xfrm>
          </p:grpSpPr>
          <p:sp>
            <p:nvSpPr>
              <p:cNvPr id="696" name="695 Rectángulo"/>
              <p:cNvSpPr/>
              <p:nvPr/>
            </p:nvSpPr>
            <p:spPr>
              <a:xfrm>
                <a:off x="5449991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696 Rectángulo"/>
              <p:cNvSpPr/>
              <p:nvPr/>
            </p:nvSpPr>
            <p:spPr>
              <a:xfrm>
                <a:off x="5558003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697 Rectángulo"/>
              <p:cNvSpPr/>
              <p:nvPr/>
            </p:nvSpPr>
            <p:spPr>
              <a:xfrm>
                <a:off x="5666015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9" name="698 Rectángulo"/>
              <p:cNvSpPr/>
              <p:nvPr/>
            </p:nvSpPr>
            <p:spPr>
              <a:xfrm>
                <a:off x="5774027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8" name="687 Grupo"/>
            <p:cNvGrpSpPr/>
            <p:nvPr/>
          </p:nvGrpSpPr>
          <p:grpSpPr>
            <a:xfrm>
              <a:off x="1587938" y="4081499"/>
              <a:ext cx="324036" cy="90010"/>
              <a:chOff x="7740329" y="5038399"/>
              <a:chExt cx="324036" cy="90010"/>
            </a:xfrm>
          </p:grpSpPr>
          <p:sp>
            <p:nvSpPr>
              <p:cNvPr id="693" name="692 Rectángulo"/>
              <p:cNvSpPr/>
              <p:nvPr/>
            </p:nvSpPr>
            <p:spPr>
              <a:xfrm>
                <a:off x="7740329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693 Rectángulo"/>
              <p:cNvSpPr/>
              <p:nvPr/>
            </p:nvSpPr>
            <p:spPr>
              <a:xfrm>
                <a:off x="7848341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694 Rectángulo"/>
              <p:cNvSpPr/>
              <p:nvPr/>
            </p:nvSpPr>
            <p:spPr>
              <a:xfrm>
                <a:off x="7956353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9" name="688 Grupo"/>
            <p:cNvGrpSpPr/>
            <p:nvPr/>
          </p:nvGrpSpPr>
          <p:grpSpPr>
            <a:xfrm rot="5400000">
              <a:off x="1622985" y="4344394"/>
              <a:ext cx="249279" cy="45720"/>
              <a:chOff x="3275856" y="2780927"/>
              <a:chExt cx="249279" cy="45720"/>
            </a:xfrm>
          </p:grpSpPr>
          <p:sp>
            <p:nvSpPr>
              <p:cNvPr id="690" name="689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1" name="690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691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705" name="704 Grupo"/>
          <p:cNvGrpSpPr/>
          <p:nvPr/>
        </p:nvGrpSpPr>
        <p:grpSpPr>
          <a:xfrm>
            <a:off x="6011243" y="3931130"/>
            <a:ext cx="249279" cy="45720"/>
            <a:chOff x="3275856" y="2780927"/>
            <a:chExt cx="249279" cy="45720"/>
          </a:xfrm>
        </p:grpSpPr>
        <p:sp>
          <p:nvSpPr>
            <p:cNvPr id="706" name="705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7" name="706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707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14700" name="114699 Grupo"/>
          <p:cNvGrpSpPr/>
          <p:nvPr/>
        </p:nvGrpSpPr>
        <p:grpSpPr>
          <a:xfrm>
            <a:off x="1532735" y="5193196"/>
            <a:ext cx="677344" cy="756084"/>
            <a:chOff x="1194356" y="2888940"/>
            <a:chExt cx="677344" cy="756084"/>
          </a:xfrm>
        </p:grpSpPr>
        <p:grpSp>
          <p:nvGrpSpPr>
            <p:cNvPr id="21" name="20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3" name="2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" name="65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67" name="6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" name="6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9" name="68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70" name="6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7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92" name="291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293" name="29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29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29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2" name="411 Grupo"/>
          <p:cNvGrpSpPr/>
          <p:nvPr/>
        </p:nvGrpSpPr>
        <p:grpSpPr>
          <a:xfrm>
            <a:off x="2364112" y="5193196"/>
            <a:ext cx="677344" cy="756084"/>
            <a:chOff x="1194356" y="2888940"/>
            <a:chExt cx="677344" cy="756084"/>
          </a:xfrm>
        </p:grpSpPr>
        <p:grpSp>
          <p:nvGrpSpPr>
            <p:cNvPr id="413" name="412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424" name="423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5" name="424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4" name="413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422" name="421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422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700" b="1" dirty="0"/>
                  <a:t>d</a:t>
                </a:r>
              </a:p>
            </p:txBody>
          </p:sp>
        </p:grpSp>
        <p:grpSp>
          <p:nvGrpSpPr>
            <p:cNvPr id="415" name="414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420" name="41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42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6" name="415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417" name="416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417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418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7" name="426 Grupo"/>
          <p:cNvGrpSpPr/>
          <p:nvPr/>
        </p:nvGrpSpPr>
        <p:grpSpPr>
          <a:xfrm>
            <a:off x="3719396" y="5193196"/>
            <a:ext cx="677344" cy="756084"/>
            <a:chOff x="1194356" y="2888940"/>
            <a:chExt cx="677344" cy="756084"/>
          </a:xfrm>
        </p:grpSpPr>
        <p:grpSp>
          <p:nvGrpSpPr>
            <p:cNvPr id="428" name="427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439" name="438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439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428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437" name="43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43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429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435" name="434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435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430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432" name="431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3" name="432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433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2" name="441 Grupo"/>
          <p:cNvGrpSpPr/>
          <p:nvPr/>
        </p:nvGrpSpPr>
        <p:grpSpPr>
          <a:xfrm>
            <a:off x="3225258" y="5380046"/>
            <a:ext cx="249279" cy="45720"/>
            <a:chOff x="3275856" y="2780927"/>
            <a:chExt cx="249279" cy="45720"/>
          </a:xfrm>
        </p:grpSpPr>
        <p:sp>
          <p:nvSpPr>
            <p:cNvPr id="443" name="442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4" name="443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5" name="444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61" name="660 Llamada con línea 1 (barra de énfasis)"/>
          <p:cNvSpPr/>
          <p:nvPr/>
        </p:nvSpPr>
        <p:spPr>
          <a:xfrm>
            <a:off x="431540" y="5121188"/>
            <a:ext cx="710703" cy="496814"/>
          </a:xfrm>
          <a:prstGeom prst="accentCallout1">
            <a:avLst>
              <a:gd name="adj1" fmla="val 48267"/>
              <a:gd name="adj2" fmla="val 99438"/>
              <a:gd name="adj3" fmla="val 58673"/>
              <a:gd name="adj4" fmla="val 137676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</a:t>
            </a:r>
            <a:r>
              <a:rPr lang="es-ES" sz="900" dirty="0" err="1"/>
              <a:t>profiles</a:t>
            </a:r>
            <a:endParaRPr lang="es-ES" sz="900" dirty="0"/>
          </a:p>
        </p:txBody>
      </p:sp>
      <p:cxnSp>
        <p:nvCxnSpPr>
          <p:cNvPr id="663" name="662 Conector recto de flecha"/>
          <p:cNvCxnSpPr/>
          <p:nvPr/>
        </p:nvCxnSpPr>
        <p:spPr>
          <a:xfrm>
            <a:off x="2663788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4" name="663 Conector recto de flecha"/>
          <p:cNvCxnSpPr/>
          <p:nvPr/>
        </p:nvCxnSpPr>
        <p:spPr>
          <a:xfrm>
            <a:off x="4031940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439652" y="5085184"/>
            <a:ext cx="3060340" cy="1116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64" name="662 Conector recto de flecha"/>
          <p:cNvCxnSpPr/>
          <p:nvPr/>
        </p:nvCxnSpPr>
        <p:spPr>
          <a:xfrm>
            <a:off x="1835696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5" name="Rectángulo 464"/>
          <p:cNvSpPr/>
          <p:nvPr/>
        </p:nvSpPr>
        <p:spPr>
          <a:xfrm>
            <a:off x="1484040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6" name="Rectángulo 465"/>
          <p:cNvSpPr/>
          <p:nvPr/>
        </p:nvSpPr>
        <p:spPr>
          <a:xfrm>
            <a:off x="2312132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7" name="Rectángulo 466"/>
          <p:cNvSpPr/>
          <p:nvPr/>
        </p:nvSpPr>
        <p:spPr>
          <a:xfrm>
            <a:off x="3671900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1655676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A-A</a:t>
            </a:r>
          </a:p>
        </p:txBody>
      </p:sp>
      <p:sp>
        <p:nvSpPr>
          <p:cNvPr id="469" name="CuadroTexto 468"/>
          <p:cNvSpPr txBox="1"/>
          <p:nvPr/>
        </p:nvSpPr>
        <p:spPr>
          <a:xfrm>
            <a:off x="2483768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A-R</a:t>
            </a:r>
          </a:p>
        </p:txBody>
      </p:sp>
      <p:sp>
        <p:nvSpPr>
          <p:cNvPr id="470" name="CuadroTexto 469"/>
          <p:cNvSpPr txBox="1"/>
          <p:nvPr/>
        </p:nvSpPr>
        <p:spPr>
          <a:xfrm>
            <a:off x="3887924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V-V</a:t>
            </a:r>
          </a:p>
        </p:txBody>
      </p:sp>
      <p:grpSp>
        <p:nvGrpSpPr>
          <p:cNvPr id="471" name="114699 Grupo"/>
          <p:cNvGrpSpPr/>
          <p:nvPr/>
        </p:nvGrpSpPr>
        <p:grpSpPr>
          <a:xfrm>
            <a:off x="5097131" y="5193196"/>
            <a:ext cx="677344" cy="756084"/>
            <a:chOff x="1194356" y="2888940"/>
            <a:chExt cx="677344" cy="756084"/>
          </a:xfrm>
        </p:grpSpPr>
        <p:grpSp>
          <p:nvGrpSpPr>
            <p:cNvPr id="587" name="20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721" name="2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6" name="3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88" name="65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662" name="6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6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89" name="68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594" name="6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7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90" name="291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591" name="29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29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3" name="29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81" name="426 Grupo"/>
          <p:cNvGrpSpPr/>
          <p:nvPr/>
        </p:nvGrpSpPr>
        <p:grpSpPr>
          <a:xfrm>
            <a:off x="6486944" y="5193196"/>
            <a:ext cx="677344" cy="756084"/>
            <a:chOff x="1194356" y="2888940"/>
            <a:chExt cx="677344" cy="756084"/>
          </a:xfrm>
        </p:grpSpPr>
        <p:grpSp>
          <p:nvGrpSpPr>
            <p:cNvPr id="541" name="427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552" name="438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3" name="439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2" name="428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550" name="43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43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3" name="429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548" name="434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435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4" name="430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545" name="431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432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433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83" name="441 Grupo"/>
          <p:cNvGrpSpPr/>
          <p:nvPr/>
        </p:nvGrpSpPr>
        <p:grpSpPr>
          <a:xfrm>
            <a:off x="5992806" y="5380046"/>
            <a:ext cx="249279" cy="45720"/>
            <a:chOff x="3275856" y="2780927"/>
            <a:chExt cx="249279" cy="45720"/>
          </a:xfrm>
        </p:grpSpPr>
        <p:sp>
          <p:nvSpPr>
            <p:cNvPr id="510" name="442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443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444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86" name="662 Conector recto de flecha"/>
          <p:cNvCxnSpPr/>
          <p:nvPr/>
        </p:nvCxnSpPr>
        <p:spPr>
          <a:xfrm>
            <a:off x="6840252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3" name="Rectángulo 492"/>
          <p:cNvSpPr/>
          <p:nvPr/>
        </p:nvSpPr>
        <p:spPr>
          <a:xfrm>
            <a:off x="5004048" y="5085184"/>
            <a:ext cx="2304256" cy="1116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94" name="662 Conector recto de flecha"/>
          <p:cNvCxnSpPr/>
          <p:nvPr/>
        </p:nvCxnSpPr>
        <p:spPr>
          <a:xfrm>
            <a:off x="5400092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7" name="Rectángulo 496"/>
          <p:cNvSpPr/>
          <p:nvPr/>
        </p:nvSpPr>
        <p:spPr>
          <a:xfrm>
            <a:off x="5048436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6" name="Rectángulo 505"/>
          <p:cNvSpPr/>
          <p:nvPr/>
        </p:nvSpPr>
        <p:spPr>
          <a:xfrm>
            <a:off x="6444208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7" name="CuadroTexto 506"/>
          <p:cNvSpPr txBox="1"/>
          <p:nvPr/>
        </p:nvSpPr>
        <p:spPr>
          <a:xfrm>
            <a:off x="5220072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A-A</a:t>
            </a:r>
          </a:p>
        </p:txBody>
      </p:sp>
      <p:sp>
        <p:nvSpPr>
          <p:cNvPr id="509" name="CuadroTexto 508"/>
          <p:cNvSpPr txBox="1"/>
          <p:nvPr/>
        </p:nvSpPr>
        <p:spPr>
          <a:xfrm>
            <a:off x="6655472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V-V</a:t>
            </a:r>
          </a:p>
        </p:txBody>
      </p:sp>
      <p:sp>
        <p:nvSpPr>
          <p:cNvPr id="452" name="1 Título"/>
          <p:cNvSpPr>
            <a:spLocks noGrp="1"/>
          </p:cNvSpPr>
          <p:nvPr>
            <p:ph type="title"/>
          </p:nvPr>
        </p:nvSpPr>
        <p:spPr>
          <a:xfrm>
            <a:off x="457200" y="309972"/>
            <a:ext cx="8229600" cy="1066800"/>
          </a:xfrm>
        </p:spPr>
        <p:txBody>
          <a:bodyPr>
            <a:normAutofit/>
          </a:bodyPr>
          <a:lstStyle/>
          <a:p>
            <a:r>
              <a:rPr lang="es-ES" sz="3200" dirty="0"/>
              <a:t>6) Regresión: Proceso principal de </a:t>
            </a:r>
            <a:r>
              <a:rPr lang="es-ES" sz="3200" dirty="0" err="1"/>
              <a:t>PDMpred</a:t>
            </a:r>
            <a:endParaRPr lang="es-ES" sz="3200" dirty="0"/>
          </a:p>
        </p:txBody>
      </p:sp>
      <p:sp>
        <p:nvSpPr>
          <p:cNvPr id="458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76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57200"/>
            <a:ext cx="7772400" cy="1362075"/>
          </a:xfrm>
        </p:spPr>
        <p:txBody>
          <a:bodyPr/>
          <a:lstStyle/>
          <a:p>
            <a:r>
              <a:rPr lang="en-US" dirty="0" err="1"/>
              <a:t>Índice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27585" y="1995472"/>
            <a:ext cx="7935416" cy="4024328"/>
          </a:xfrm>
        </p:spPr>
        <p:txBody>
          <a:bodyPr>
            <a:normAutofit/>
          </a:bodyPr>
          <a:lstStyle/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Introducción</a:t>
            </a:r>
            <a:endParaRPr lang="en-US" sz="2400" dirty="0"/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Problemas</a:t>
            </a:r>
            <a:r>
              <a:rPr lang="en-US" sz="2400" dirty="0"/>
              <a:t> en Proteómica</a:t>
            </a:r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Predicción</a:t>
            </a:r>
            <a:r>
              <a:rPr lang="en-US" sz="2400" dirty="0"/>
              <a:t> de </a:t>
            </a:r>
            <a:r>
              <a:rPr lang="en-US" sz="2400" dirty="0" err="1"/>
              <a:t>Estructuras</a:t>
            </a:r>
            <a:r>
              <a:rPr lang="en-US" sz="2400" dirty="0"/>
              <a:t> de </a:t>
            </a:r>
            <a:r>
              <a:rPr lang="en-US" sz="2400" dirty="0" err="1"/>
              <a:t>Proteínas</a:t>
            </a:r>
            <a:endParaRPr lang="en-US" sz="24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70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452 Rectángulo redondeado"/>
          <p:cNvSpPr/>
          <p:nvPr/>
        </p:nvSpPr>
        <p:spPr>
          <a:xfrm>
            <a:off x="4628447" y="1342662"/>
            <a:ext cx="4207585" cy="4920340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705" name="114704 Rectángulo redondeado"/>
          <p:cNvSpPr/>
          <p:nvPr/>
        </p:nvSpPr>
        <p:spPr>
          <a:xfrm>
            <a:off x="324867" y="1348015"/>
            <a:ext cx="4207585" cy="4914987"/>
          </a:xfrm>
          <a:prstGeom prst="roundRect">
            <a:avLst>
              <a:gd name="adj" fmla="val 446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0" name="19 Grupo"/>
          <p:cNvGrpSpPr/>
          <p:nvPr/>
        </p:nvGrpSpPr>
        <p:grpSpPr>
          <a:xfrm>
            <a:off x="4993689" y="1872204"/>
            <a:ext cx="865690" cy="93587"/>
            <a:chOff x="2626190" y="2528899"/>
            <a:chExt cx="865690" cy="93587"/>
          </a:xfrm>
        </p:grpSpPr>
        <p:sp>
          <p:nvSpPr>
            <p:cNvPr id="11" name="10 Rectángulo"/>
            <p:cNvSpPr/>
            <p:nvPr/>
          </p:nvSpPr>
          <p:spPr>
            <a:xfrm>
              <a:off x="2627784" y="2528899"/>
              <a:ext cx="864096" cy="935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327426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62619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73420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842214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950226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05983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16625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6399439" y="1872205"/>
            <a:ext cx="865690" cy="93587"/>
            <a:chOff x="2626190" y="2528899"/>
            <a:chExt cx="865690" cy="93587"/>
          </a:xfrm>
        </p:grpSpPr>
        <p:sp>
          <p:nvSpPr>
            <p:cNvPr id="47" name="46 Rectángulo"/>
            <p:cNvSpPr/>
            <p:nvPr/>
          </p:nvSpPr>
          <p:spPr>
            <a:xfrm>
              <a:off x="2627784" y="2528899"/>
              <a:ext cx="864096" cy="935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327426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262619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49 Rectángulo"/>
            <p:cNvSpPr/>
            <p:nvPr/>
          </p:nvSpPr>
          <p:spPr>
            <a:xfrm>
              <a:off x="273420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50 Rectángulo"/>
            <p:cNvSpPr/>
            <p:nvPr/>
          </p:nvSpPr>
          <p:spPr>
            <a:xfrm>
              <a:off x="2842214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2950226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52 Rectángulo"/>
            <p:cNvSpPr/>
            <p:nvPr/>
          </p:nvSpPr>
          <p:spPr>
            <a:xfrm>
              <a:off x="3059832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3166250" y="2528900"/>
              <a:ext cx="108012" cy="900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367465" y="1554711"/>
            <a:ext cx="3981869" cy="688179"/>
            <a:chOff x="367465" y="1554711"/>
            <a:chExt cx="3981869" cy="688179"/>
          </a:xfrm>
        </p:grpSpPr>
        <p:pic>
          <p:nvPicPr>
            <p:cNvPr id="114690" name="Picture 2" descr="C:\Users\Gualberto\Desktop\protei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738" y="1573585"/>
              <a:ext cx="654804" cy="66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1" name="Picture 3" descr="C:\Users\Gualberto\Desktop\Protei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598" y="1583245"/>
              <a:ext cx="866648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92" name="Picture 4" descr="C:\Users\Gualberto\Desktop\protein_rasmol_01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348" y="1554711"/>
              <a:ext cx="649986" cy="64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8" name="287 Grupo"/>
            <p:cNvGrpSpPr/>
            <p:nvPr/>
          </p:nvGrpSpPr>
          <p:grpSpPr>
            <a:xfrm>
              <a:off x="3225643" y="1885378"/>
              <a:ext cx="249279" cy="45720"/>
              <a:chOff x="3275856" y="2780927"/>
              <a:chExt cx="249279" cy="45720"/>
            </a:xfrm>
          </p:grpSpPr>
          <p:sp>
            <p:nvSpPr>
              <p:cNvPr id="289" name="288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289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290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48" name="447 Llamada con línea 1 (barra de énfasis)"/>
            <p:cNvSpPr/>
            <p:nvPr/>
          </p:nvSpPr>
          <p:spPr>
            <a:xfrm>
              <a:off x="367465" y="1583245"/>
              <a:ext cx="785495" cy="496814"/>
            </a:xfrm>
            <a:prstGeom prst="accentCallout1">
              <a:avLst>
                <a:gd name="adj1" fmla="val 46531"/>
                <a:gd name="adj2" fmla="val 97011"/>
                <a:gd name="adj3" fmla="val 60410"/>
                <a:gd name="adj4" fmla="val 141838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/>
                <a:t>Training set of protein </a:t>
              </a:r>
              <a:r>
                <a:rPr lang="es-ES" sz="900" dirty="0" err="1"/>
                <a:t>structures</a:t>
              </a:r>
              <a:endParaRPr lang="es-ES" sz="900" dirty="0"/>
            </a:p>
          </p:txBody>
        </p:sp>
      </p:grpSp>
      <p:sp>
        <p:nvSpPr>
          <p:cNvPr id="600" name="599 Llamada con línea 1 (barra de énfasis)"/>
          <p:cNvSpPr/>
          <p:nvPr/>
        </p:nvSpPr>
        <p:spPr>
          <a:xfrm>
            <a:off x="7812972" y="1612993"/>
            <a:ext cx="710703" cy="496814"/>
          </a:xfrm>
          <a:prstGeom prst="accentCallout1">
            <a:avLst>
              <a:gd name="adj1" fmla="val 50004"/>
              <a:gd name="adj2" fmla="val -1306"/>
              <a:gd name="adj3" fmla="val 60410"/>
              <a:gd name="adj4" fmla="val -54103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set of protein </a:t>
            </a:r>
            <a:r>
              <a:rPr lang="es-ES" sz="900" dirty="0" err="1"/>
              <a:t>sequences</a:t>
            </a:r>
            <a:endParaRPr lang="es-ES" sz="900" dirty="0"/>
          </a:p>
        </p:txBody>
      </p:sp>
      <p:grpSp>
        <p:nvGrpSpPr>
          <p:cNvPr id="646" name="645 Grupo"/>
          <p:cNvGrpSpPr/>
          <p:nvPr/>
        </p:nvGrpSpPr>
        <p:grpSpPr>
          <a:xfrm>
            <a:off x="6003014" y="1896137"/>
            <a:ext cx="249279" cy="45720"/>
            <a:chOff x="3275856" y="2780927"/>
            <a:chExt cx="249279" cy="45720"/>
          </a:xfrm>
        </p:grpSpPr>
        <p:sp>
          <p:nvSpPr>
            <p:cNvPr id="647" name="646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8" name="647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9" name="648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4706" name="114705 Rectángulo"/>
          <p:cNvSpPr/>
          <p:nvPr/>
        </p:nvSpPr>
        <p:spPr>
          <a:xfrm>
            <a:off x="1729457" y="1240004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data</a:t>
            </a:r>
          </a:p>
        </p:txBody>
      </p:sp>
      <p:sp>
        <p:nvSpPr>
          <p:cNvPr id="454" name="453 Rectángulo"/>
          <p:cNvSpPr/>
          <p:nvPr/>
        </p:nvSpPr>
        <p:spPr>
          <a:xfrm>
            <a:off x="6059061" y="1234650"/>
            <a:ext cx="1321251" cy="216024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data</a:t>
            </a:r>
          </a:p>
        </p:txBody>
      </p:sp>
      <p:sp>
        <p:nvSpPr>
          <p:cNvPr id="25" name="24 Elipse"/>
          <p:cNvSpPr/>
          <p:nvPr/>
        </p:nvSpPr>
        <p:spPr>
          <a:xfrm>
            <a:off x="5004048" y="5085184"/>
            <a:ext cx="864096" cy="272364"/>
          </a:xfrm>
          <a:prstGeom prst="ellipse">
            <a:avLst/>
          </a:prstGeom>
          <a:solidFill>
            <a:srgbClr val="FFC000">
              <a:alpha val="41961"/>
            </a:srgbClr>
          </a:solidFill>
          <a:ln>
            <a:solidFill>
              <a:srgbClr val="E5830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2" name="731 Elipse"/>
          <p:cNvSpPr/>
          <p:nvPr/>
        </p:nvSpPr>
        <p:spPr>
          <a:xfrm>
            <a:off x="1439652" y="5265204"/>
            <a:ext cx="864096" cy="272364"/>
          </a:xfrm>
          <a:prstGeom prst="ellipse">
            <a:avLst/>
          </a:prstGeom>
          <a:solidFill>
            <a:srgbClr val="FF0000">
              <a:alpha val="4196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1" name="710 Llamada con línea 1 (barra de énfasis)"/>
          <p:cNvSpPr/>
          <p:nvPr/>
        </p:nvSpPr>
        <p:spPr>
          <a:xfrm>
            <a:off x="7812972" y="5072198"/>
            <a:ext cx="710703" cy="496814"/>
          </a:xfrm>
          <a:prstGeom prst="accentCallout1">
            <a:avLst>
              <a:gd name="adj1" fmla="val 43059"/>
              <a:gd name="adj2" fmla="val -92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Test </a:t>
            </a:r>
            <a:r>
              <a:rPr lang="es-ES" sz="900" dirty="0" err="1"/>
              <a:t>profiles</a:t>
            </a:r>
            <a:endParaRPr lang="es-ES" sz="900" dirty="0"/>
          </a:p>
        </p:txBody>
      </p:sp>
      <p:grpSp>
        <p:nvGrpSpPr>
          <p:cNvPr id="114704" name="114703 Grupo"/>
          <p:cNvGrpSpPr/>
          <p:nvPr/>
        </p:nvGrpSpPr>
        <p:grpSpPr>
          <a:xfrm>
            <a:off x="6536655" y="2779524"/>
            <a:ext cx="550472" cy="457758"/>
            <a:chOff x="3732575" y="5021505"/>
            <a:chExt cx="550472" cy="457758"/>
          </a:xfrm>
        </p:grpSpPr>
        <p:sp>
          <p:nvSpPr>
            <p:cNvPr id="202" name="201 Rectángulo"/>
            <p:cNvSpPr/>
            <p:nvPr/>
          </p:nvSpPr>
          <p:spPr>
            <a:xfrm>
              <a:off x="3739870" y="5021505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3" name="202 Rectángulo"/>
            <p:cNvSpPr/>
            <p:nvPr/>
          </p:nvSpPr>
          <p:spPr>
            <a:xfrm>
              <a:off x="3738276" y="5021506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4" name="203 Rectángulo"/>
            <p:cNvSpPr/>
            <p:nvPr/>
          </p:nvSpPr>
          <p:spPr>
            <a:xfrm>
              <a:off x="3846288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5" name="204 Rectángulo"/>
            <p:cNvSpPr/>
            <p:nvPr/>
          </p:nvSpPr>
          <p:spPr>
            <a:xfrm>
              <a:off x="3954300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6" name="205 Rectángulo"/>
            <p:cNvSpPr/>
            <p:nvPr/>
          </p:nvSpPr>
          <p:spPr>
            <a:xfrm>
              <a:off x="4062312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7" name="206 Rectángulo"/>
            <p:cNvSpPr/>
            <p:nvPr/>
          </p:nvSpPr>
          <p:spPr>
            <a:xfrm>
              <a:off x="4175035" y="5025145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8" name="207 Rectángulo"/>
            <p:cNvSpPr/>
            <p:nvPr/>
          </p:nvSpPr>
          <p:spPr>
            <a:xfrm>
              <a:off x="3739073" y="511151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9" name="208 Rectángulo"/>
            <p:cNvSpPr/>
            <p:nvPr/>
          </p:nvSpPr>
          <p:spPr>
            <a:xfrm>
              <a:off x="3737479" y="511151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0" name="209 Rectángulo"/>
            <p:cNvSpPr/>
            <p:nvPr/>
          </p:nvSpPr>
          <p:spPr>
            <a:xfrm>
              <a:off x="3845491" y="511151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1" name="210 Rectángulo"/>
            <p:cNvSpPr/>
            <p:nvPr/>
          </p:nvSpPr>
          <p:spPr>
            <a:xfrm>
              <a:off x="3953503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2" name="211 Rectángulo"/>
            <p:cNvSpPr/>
            <p:nvPr/>
          </p:nvSpPr>
          <p:spPr>
            <a:xfrm>
              <a:off x="4061515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3" name="212 Rectángulo"/>
            <p:cNvSpPr/>
            <p:nvPr/>
          </p:nvSpPr>
          <p:spPr>
            <a:xfrm>
              <a:off x="4174238" y="511515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4" name="213 Rectángulo"/>
            <p:cNvSpPr/>
            <p:nvPr/>
          </p:nvSpPr>
          <p:spPr>
            <a:xfrm>
              <a:off x="3739073" y="520516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6" name="215 Rectángulo"/>
            <p:cNvSpPr/>
            <p:nvPr/>
          </p:nvSpPr>
          <p:spPr>
            <a:xfrm>
              <a:off x="3845491" y="520516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7" name="216 Rectángulo"/>
            <p:cNvSpPr/>
            <p:nvPr/>
          </p:nvSpPr>
          <p:spPr>
            <a:xfrm>
              <a:off x="3953503" y="520516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8" name="217 Rectángulo"/>
            <p:cNvSpPr/>
            <p:nvPr/>
          </p:nvSpPr>
          <p:spPr>
            <a:xfrm>
              <a:off x="4061515" y="520516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9" name="218 Rectángulo"/>
            <p:cNvSpPr/>
            <p:nvPr/>
          </p:nvSpPr>
          <p:spPr>
            <a:xfrm>
              <a:off x="4174238" y="52088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0" name="219 Rectángulo"/>
            <p:cNvSpPr/>
            <p:nvPr/>
          </p:nvSpPr>
          <p:spPr>
            <a:xfrm>
              <a:off x="3739073" y="5295177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1" name="220 Rectángulo"/>
            <p:cNvSpPr/>
            <p:nvPr/>
          </p:nvSpPr>
          <p:spPr>
            <a:xfrm>
              <a:off x="3737479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2" name="221 Rectángulo"/>
            <p:cNvSpPr/>
            <p:nvPr/>
          </p:nvSpPr>
          <p:spPr>
            <a:xfrm>
              <a:off x="3845491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3" name="222 Rectángulo"/>
            <p:cNvSpPr/>
            <p:nvPr/>
          </p:nvSpPr>
          <p:spPr>
            <a:xfrm>
              <a:off x="3953503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4" name="223 Rectángulo"/>
            <p:cNvSpPr/>
            <p:nvPr/>
          </p:nvSpPr>
          <p:spPr>
            <a:xfrm>
              <a:off x="4061515" y="529517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5" name="224 Rectángulo"/>
            <p:cNvSpPr/>
            <p:nvPr/>
          </p:nvSpPr>
          <p:spPr>
            <a:xfrm>
              <a:off x="4174238" y="52988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3739073" y="5385188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226 Rectángulo"/>
            <p:cNvSpPr/>
            <p:nvPr/>
          </p:nvSpPr>
          <p:spPr>
            <a:xfrm>
              <a:off x="3737479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227 Rectángulo"/>
            <p:cNvSpPr/>
            <p:nvPr/>
          </p:nvSpPr>
          <p:spPr>
            <a:xfrm>
              <a:off x="3845491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3953503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4061515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4174238" y="538882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3953503" y="529881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3953503" y="5387662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9" name="268 Rectángulo"/>
            <p:cNvSpPr/>
            <p:nvPr/>
          </p:nvSpPr>
          <p:spPr>
            <a:xfrm>
              <a:off x="4062312" y="538925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3" name="272 Rectángulo"/>
            <p:cNvSpPr/>
            <p:nvPr/>
          </p:nvSpPr>
          <p:spPr>
            <a:xfrm>
              <a:off x="3840587" y="520812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3840587" y="529813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276 Rectángulo"/>
            <p:cNvSpPr/>
            <p:nvPr/>
          </p:nvSpPr>
          <p:spPr>
            <a:xfrm>
              <a:off x="3840587" y="5388145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3732575" y="5117056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3732575" y="520590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3732575" y="529591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3732575" y="538592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3841384" y="520579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3" name="282 Rectángulo"/>
            <p:cNvSpPr/>
            <p:nvPr/>
          </p:nvSpPr>
          <p:spPr>
            <a:xfrm>
              <a:off x="3841384" y="529463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4" name="283 Rectángulo"/>
            <p:cNvSpPr/>
            <p:nvPr/>
          </p:nvSpPr>
          <p:spPr>
            <a:xfrm>
              <a:off x="3841384" y="538464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504888" y="2255722"/>
            <a:ext cx="3825964" cy="1002447"/>
            <a:chOff x="504888" y="2255722"/>
            <a:chExt cx="3825964" cy="1002447"/>
          </a:xfrm>
        </p:grpSpPr>
        <p:grpSp>
          <p:nvGrpSpPr>
            <p:cNvPr id="114701" name="114700 Grupo"/>
            <p:cNvGrpSpPr/>
            <p:nvPr/>
          </p:nvGrpSpPr>
          <p:grpSpPr>
            <a:xfrm>
              <a:off x="1601377" y="2777456"/>
              <a:ext cx="545568" cy="457333"/>
              <a:chOff x="5002454" y="2980873"/>
              <a:chExt cx="545568" cy="457333"/>
            </a:xfrm>
          </p:grpSpPr>
          <p:sp>
            <p:nvSpPr>
              <p:cNvPr id="142" name="141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142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143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144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6" name="145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146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147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148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0" name="149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150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151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152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4" name="153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5" name="154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6" name="155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7" name="156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8" name="157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9" name="158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0" name="159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1" name="160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2" name="161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3" name="162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4" name="163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5" name="164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165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166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167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9" name="168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169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170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14698" name="114697 Conector recto de flecha"/>
            <p:cNvCxnSpPr/>
            <p:nvPr/>
          </p:nvCxnSpPr>
          <p:spPr>
            <a:xfrm>
              <a:off x="1874161" y="2263000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43" name="342 Grupo"/>
            <p:cNvGrpSpPr/>
            <p:nvPr/>
          </p:nvGrpSpPr>
          <p:grpSpPr>
            <a:xfrm>
              <a:off x="2430000" y="2773817"/>
              <a:ext cx="545568" cy="457333"/>
              <a:chOff x="5002454" y="2980873"/>
              <a:chExt cx="545568" cy="457333"/>
            </a:xfrm>
          </p:grpSpPr>
          <p:sp>
            <p:nvSpPr>
              <p:cNvPr id="344" name="343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5" name="344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345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346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347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348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349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350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351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3" name="352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4" name="353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5" name="354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6" name="355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7" name="356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8" name="357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9" name="358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0" name="359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1" name="360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361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362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363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364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365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366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367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9" name="368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369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370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371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372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374" name="373 Conector recto de flecha"/>
            <p:cNvCxnSpPr/>
            <p:nvPr/>
          </p:nvCxnSpPr>
          <p:spPr>
            <a:xfrm>
              <a:off x="2702784" y="2259361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75" name="374 Grupo"/>
            <p:cNvGrpSpPr/>
            <p:nvPr/>
          </p:nvGrpSpPr>
          <p:grpSpPr>
            <a:xfrm>
              <a:off x="3785284" y="2770178"/>
              <a:ext cx="545568" cy="457333"/>
              <a:chOff x="5002454" y="2980873"/>
              <a:chExt cx="545568" cy="457333"/>
            </a:xfrm>
          </p:grpSpPr>
          <p:sp>
            <p:nvSpPr>
              <p:cNvPr id="376" name="375 Rectángulo"/>
              <p:cNvSpPr/>
              <p:nvPr/>
            </p:nvSpPr>
            <p:spPr>
              <a:xfrm>
                <a:off x="5004845" y="2980873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7" name="376 Rectángulo"/>
              <p:cNvSpPr/>
              <p:nvPr/>
            </p:nvSpPr>
            <p:spPr>
              <a:xfrm>
                <a:off x="5003251" y="2980874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377 Rectángulo"/>
              <p:cNvSpPr/>
              <p:nvPr/>
            </p:nvSpPr>
            <p:spPr>
              <a:xfrm>
                <a:off x="5111263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378 Rectángulo"/>
              <p:cNvSpPr/>
              <p:nvPr/>
            </p:nvSpPr>
            <p:spPr>
              <a:xfrm>
                <a:off x="5219275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379 Rectángulo"/>
              <p:cNvSpPr/>
              <p:nvPr/>
            </p:nvSpPr>
            <p:spPr>
              <a:xfrm>
                <a:off x="5327287" y="29808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380 Rectángulo"/>
              <p:cNvSpPr/>
              <p:nvPr/>
            </p:nvSpPr>
            <p:spPr>
              <a:xfrm>
                <a:off x="5440010" y="2984513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381 Rectángulo"/>
              <p:cNvSpPr/>
              <p:nvPr/>
            </p:nvSpPr>
            <p:spPr>
              <a:xfrm>
                <a:off x="5004048" y="307088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382 Rectángulo"/>
              <p:cNvSpPr/>
              <p:nvPr/>
            </p:nvSpPr>
            <p:spPr>
              <a:xfrm>
                <a:off x="5002454" y="307088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383 Rectángulo"/>
              <p:cNvSpPr/>
              <p:nvPr/>
            </p:nvSpPr>
            <p:spPr>
              <a:xfrm>
                <a:off x="5110466" y="307088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5" name="384 Rectángulo"/>
              <p:cNvSpPr/>
              <p:nvPr/>
            </p:nvSpPr>
            <p:spPr>
              <a:xfrm>
                <a:off x="5218478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385 Rectángulo"/>
              <p:cNvSpPr/>
              <p:nvPr/>
            </p:nvSpPr>
            <p:spPr>
              <a:xfrm>
                <a:off x="5326490" y="30708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386 Rectángulo"/>
              <p:cNvSpPr/>
              <p:nvPr/>
            </p:nvSpPr>
            <p:spPr>
              <a:xfrm>
                <a:off x="5439213" y="307452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387 Rectángulo"/>
              <p:cNvSpPr/>
              <p:nvPr/>
            </p:nvSpPr>
            <p:spPr>
              <a:xfrm>
                <a:off x="5004048" y="3164534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388 Rectángulo"/>
              <p:cNvSpPr/>
              <p:nvPr/>
            </p:nvSpPr>
            <p:spPr>
              <a:xfrm>
                <a:off x="5002454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389 Rectángulo"/>
              <p:cNvSpPr/>
              <p:nvPr/>
            </p:nvSpPr>
            <p:spPr>
              <a:xfrm>
                <a:off x="5110466" y="3164535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390 Rectángulo"/>
              <p:cNvSpPr/>
              <p:nvPr/>
            </p:nvSpPr>
            <p:spPr>
              <a:xfrm>
                <a:off x="5218478" y="3164535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391 Rectángulo"/>
              <p:cNvSpPr/>
              <p:nvPr/>
            </p:nvSpPr>
            <p:spPr>
              <a:xfrm>
                <a:off x="5326490" y="316453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3" name="392 Rectángulo"/>
              <p:cNvSpPr/>
              <p:nvPr/>
            </p:nvSpPr>
            <p:spPr>
              <a:xfrm>
                <a:off x="5439213" y="3168174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393 Rectángulo"/>
              <p:cNvSpPr/>
              <p:nvPr/>
            </p:nvSpPr>
            <p:spPr>
              <a:xfrm>
                <a:off x="5004048" y="3254545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394 Rectángulo"/>
              <p:cNvSpPr/>
              <p:nvPr/>
            </p:nvSpPr>
            <p:spPr>
              <a:xfrm>
                <a:off x="5002454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395 Rectángulo"/>
              <p:cNvSpPr/>
              <p:nvPr/>
            </p:nvSpPr>
            <p:spPr>
              <a:xfrm>
                <a:off x="5110466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396 Rectángulo"/>
              <p:cNvSpPr/>
              <p:nvPr/>
            </p:nvSpPr>
            <p:spPr>
              <a:xfrm>
                <a:off x="5218478" y="3254546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397 Rectángulo"/>
              <p:cNvSpPr/>
              <p:nvPr/>
            </p:nvSpPr>
            <p:spPr>
              <a:xfrm>
                <a:off x="5326490" y="325454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398 Rectángulo"/>
              <p:cNvSpPr/>
              <p:nvPr/>
            </p:nvSpPr>
            <p:spPr>
              <a:xfrm>
                <a:off x="5439213" y="3258185"/>
                <a:ext cx="108012" cy="90010"/>
              </a:xfrm>
              <a:prstGeom prst="rect">
                <a:avLst/>
              </a:prstGeom>
              <a:solidFill>
                <a:srgbClr val="336267"/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399 Rectángulo"/>
              <p:cNvSpPr/>
              <p:nvPr/>
            </p:nvSpPr>
            <p:spPr>
              <a:xfrm>
                <a:off x="5004048" y="3344556"/>
                <a:ext cx="538466" cy="93587"/>
              </a:xfrm>
              <a:prstGeom prst="rect">
                <a:avLst/>
              </a:prstGeom>
              <a:ln w="952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1" name="400 Rectángulo"/>
              <p:cNvSpPr/>
              <p:nvPr/>
            </p:nvSpPr>
            <p:spPr>
              <a:xfrm>
                <a:off x="5002454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401 Rectángulo"/>
              <p:cNvSpPr/>
              <p:nvPr/>
            </p:nvSpPr>
            <p:spPr>
              <a:xfrm>
                <a:off x="5110466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402 Rectángulo"/>
              <p:cNvSpPr/>
              <p:nvPr/>
            </p:nvSpPr>
            <p:spPr>
              <a:xfrm>
                <a:off x="5218478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403 Rectángulo"/>
              <p:cNvSpPr/>
              <p:nvPr/>
            </p:nvSpPr>
            <p:spPr>
              <a:xfrm>
                <a:off x="5326490" y="3344557"/>
                <a:ext cx="108012" cy="90010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404 Rectángulo"/>
              <p:cNvSpPr/>
              <p:nvPr/>
            </p:nvSpPr>
            <p:spPr>
              <a:xfrm>
                <a:off x="5439213" y="3348196"/>
                <a:ext cx="108012" cy="9001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406" name="405 Conector recto de flecha"/>
            <p:cNvCxnSpPr/>
            <p:nvPr/>
          </p:nvCxnSpPr>
          <p:spPr>
            <a:xfrm>
              <a:off x="4058068" y="225572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07" name="406 Grupo"/>
            <p:cNvGrpSpPr/>
            <p:nvPr/>
          </p:nvGrpSpPr>
          <p:grpSpPr>
            <a:xfrm>
              <a:off x="3228012" y="3004271"/>
              <a:ext cx="249279" cy="45720"/>
              <a:chOff x="3275856" y="2780927"/>
              <a:chExt cx="249279" cy="45720"/>
            </a:xfrm>
          </p:grpSpPr>
          <p:sp>
            <p:nvSpPr>
              <p:cNvPr id="408" name="40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9" name="40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40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0" name="449 Llamada con línea 1 (barra de énfasis)"/>
            <p:cNvSpPr/>
            <p:nvPr/>
          </p:nvSpPr>
          <p:spPr>
            <a:xfrm>
              <a:off x="504888" y="2761355"/>
              <a:ext cx="614155" cy="496814"/>
            </a:xfrm>
            <a:prstGeom prst="accentCallout1">
              <a:avLst>
                <a:gd name="adj1" fmla="val 46531"/>
                <a:gd name="adj2" fmla="val 98416"/>
                <a:gd name="adj3" fmla="val 56937"/>
                <a:gd name="adj4" fmla="val 158311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Distance</a:t>
              </a:r>
              <a:r>
                <a:rPr lang="es-ES" sz="900" dirty="0"/>
                <a:t> </a:t>
              </a:r>
              <a:r>
                <a:rPr lang="es-ES" sz="900" dirty="0" err="1"/>
                <a:t>maps</a:t>
              </a:r>
              <a:endParaRPr lang="es-ES" sz="900" dirty="0"/>
            </a:p>
          </p:txBody>
        </p:sp>
      </p:grpSp>
      <p:cxnSp>
        <p:nvCxnSpPr>
          <p:cNvPr id="482" name="481 Conector recto de flecha"/>
          <p:cNvCxnSpPr/>
          <p:nvPr/>
        </p:nvCxnSpPr>
        <p:spPr>
          <a:xfrm>
            <a:off x="5414725" y="2252606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0" name="559 Conector recto de flecha"/>
          <p:cNvCxnSpPr/>
          <p:nvPr/>
        </p:nvCxnSpPr>
        <p:spPr>
          <a:xfrm>
            <a:off x="6831487" y="2252607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61" name="560 Grupo"/>
          <p:cNvGrpSpPr/>
          <p:nvPr/>
        </p:nvGrpSpPr>
        <p:grpSpPr>
          <a:xfrm>
            <a:off x="6010654" y="3001156"/>
            <a:ext cx="249279" cy="45720"/>
            <a:chOff x="3275856" y="2780927"/>
            <a:chExt cx="249279" cy="45720"/>
          </a:xfrm>
        </p:grpSpPr>
        <p:sp>
          <p:nvSpPr>
            <p:cNvPr id="562" name="561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3" name="562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4" name="563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03" name="602 Grupo"/>
          <p:cNvGrpSpPr/>
          <p:nvPr/>
        </p:nvGrpSpPr>
        <p:grpSpPr>
          <a:xfrm>
            <a:off x="5121762" y="2775886"/>
            <a:ext cx="550472" cy="457758"/>
            <a:chOff x="3732575" y="5021505"/>
            <a:chExt cx="550472" cy="457758"/>
          </a:xfrm>
        </p:grpSpPr>
        <p:sp>
          <p:nvSpPr>
            <p:cNvPr id="604" name="603 Rectángulo"/>
            <p:cNvSpPr/>
            <p:nvPr/>
          </p:nvSpPr>
          <p:spPr>
            <a:xfrm>
              <a:off x="3739870" y="5021505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5" name="604 Rectángulo"/>
            <p:cNvSpPr/>
            <p:nvPr/>
          </p:nvSpPr>
          <p:spPr>
            <a:xfrm>
              <a:off x="3738276" y="5021506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6" name="605 Rectángulo"/>
            <p:cNvSpPr/>
            <p:nvPr/>
          </p:nvSpPr>
          <p:spPr>
            <a:xfrm>
              <a:off x="3846288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7" name="606 Rectángulo"/>
            <p:cNvSpPr/>
            <p:nvPr/>
          </p:nvSpPr>
          <p:spPr>
            <a:xfrm>
              <a:off x="3954300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8" name="607 Rectángulo"/>
            <p:cNvSpPr/>
            <p:nvPr/>
          </p:nvSpPr>
          <p:spPr>
            <a:xfrm>
              <a:off x="4062312" y="50215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9" name="608 Rectángulo"/>
            <p:cNvSpPr/>
            <p:nvPr/>
          </p:nvSpPr>
          <p:spPr>
            <a:xfrm>
              <a:off x="4175035" y="5025145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0" name="609 Rectángulo"/>
            <p:cNvSpPr/>
            <p:nvPr/>
          </p:nvSpPr>
          <p:spPr>
            <a:xfrm>
              <a:off x="3739073" y="511151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1" name="610 Rectángulo"/>
            <p:cNvSpPr/>
            <p:nvPr/>
          </p:nvSpPr>
          <p:spPr>
            <a:xfrm>
              <a:off x="3737479" y="511151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2" name="611 Rectángulo"/>
            <p:cNvSpPr/>
            <p:nvPr/>
          </p:nvSpPr>
          <p:spPr>
            <a:xfrm>
              <a:off x="3845491" y="511151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3" name="612 Rectángulo"/>
            <p:cNvSpPr/>
            <p:nvPr/>
          </p:nvSpPr>
          <p:spPr>
            <a:xfrm>
              <a:off x="3953503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4" name="613 Rectángulo"/>
            <p:cNvSpPr/>
            <p:nvPr/>
          </p:nvSpPr>
          <p:spPr>
            <a:xfrm>
              <a:off x="4061515" y="51115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5" name="614 Rectángulo"/>
            <p:cNvSpPr/>
            <p:nvPr/>
          </p:nvSpPr>
          <p:spPr>
            <a:xfrm>
              <a:off x="4174238" y="511515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6" name="615 Rectángulo"/>
            <p:cNvSpPr/>
            <p:nvPr/>
          </p:nvSpPr>
          <p:spPr>
            <a:xfrm>
              <a:off x="3739073" y="5205166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7" name="616 Rectángulo"/>
            <p:cNvSpPr/>
            <p:nvPr/>
          </p:nvSpPr>
          <p:spPr>
            <a:xfrm>
              <a:off x="3845491" y="5205167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8" name="617 Rectángulo"/>
            <p:cNvSpPr/>
            <p:nvPr/>
          </p:nvSpPr>
          <p:spPr>
            <a:xfrm>
              <a:off x="3953503" y="5205167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9" name="618 Rectángulo"/>
            <p:cNvSpPr/>
            <p:nvPr/>
          </p:nvSpPr>
          <p:spPr>
            <a:xfrm>
              <a:off x="4061515" y="520516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0" name="619 Rectángulo"/>
            <p:cNvSpPr/>
            <p:nvPr/>
          </p:nvSpPr>
          <p:spPr>
            <a:xfrm>
              <a:off x="4174238" y="5208806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1" name="620 Rectángulo"/>
            <p:cNvSpPr/>
            <p:nvPr/>
          </p:nvSpPr>
          <p:spPr>
            <a:xfrm>
              <a:off x="3739073" y="5295177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2" name="621 Rectángulo"/>
            <p:cNvSpPr/>
            <p:nvPr/>
          </p:nvSpPr>
          <p:spPr>
            <a:xfrm>
              <a:off x="3737479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3" name="622 Rectángulo"/>
            <p:cNvSpPr/>
            <p:nvPr/>
          </p:nvSpPr>
          <p:spPr>
            <a:xfrm>
              <a:off x="3845491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4" name="623 Rectángulo"/>
            <p:cNvSpPr/>
            <p:nvPr/>
          </p:nvSpPr>
          <p:spPr>
            <a:xfrm>
              <a:off x="3953503" y="529517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5" name="624 Rectángulo"/>
            <p:cNvSpPr/>
            <p:nvPr/>
          </p:nvSpPr>
          <p:spPr>
            <a:xfrm>
              <a:off x="4061515" y="529517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6" name="625 Rectángulo"/>
            <p:cNvSpPr/>
            <p:nvPr/>
          </p:nvSpPr>
          <p:spPr>
            <a:xfrm>
              <a:off x="4174238" y="5298817"/>
              <a:ext cx="108012" cy="9001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7" name="626 Rectángulo"/>
            <p:cNvSpPr/>
            <p:nvPr/>
          </p:nvSpPr>
          <p:spPr>
            <a:xfrm>
              <a:off x="3739073" y="5385188"/>
              <a:ext cx="538466" cy="93587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8" name="627 Rectángulo"/>
            <p:cNvSpPr/>
            <p:nvPr/>
          </p:nvSpPr>
          <p:spPr>
            <a:xfrm>
              <a:off x="3737479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9" name="628 Rectángulo"/>
            <p:cNvSpPr/>
            <p:nvPr/>
          </p:nvSpPr>
          <p:spPr>
            <a:xfrm>
              <a:off x="3845491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0" name="629 Rectángulo"/>
            <p:cNvSpPr/>
            <p:nvPr/>
          </p:nvSpPr>
          <p:spPr>
            <a:xfrm>
              <a:off x="3953503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1" name="630 Rectángulo"/>
            <p:cNvSpPr/>
            <p:nvPr/>
          </p:nvSpPr>
          <p:spPr>
            <a:xfrm>
              <a:off x="4061515" y="5385189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2" name="631 Rectángulo"/>
            <p:cNvSpPr/>
            <p:nvPr/>
          </p:nvSpPr>
          <p:spPr>
            <a:xfrm>
              <a:off x="4174238" y="5388828"/>
              <a:ext cx="108012" cy="90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3" name="632 Rectángulo"/>
            <p:cNvSpPr/>
            <p:nvPr/>
          </p:nvSpPr>
          <p:spPr>
            <a:xfrm>
              <a:off x="3953503" y="529881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4" name="633 Rectángulo"/>
            <p:cNvSpPr/>
            <p:nvPr/>
          </p:nvSpPr>
          <p:spPr>
            <a:xfrm>
              <a:off x="3953503" y="5387662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5" name="634 Rectángulo"/>
            <p:cNvSpPr/>
            <p:nvPr/>
          </p:nvSpPr>
          <p:spPr>
            <a:xfrm>
              <a:off x="4062312" y="538925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6" name="635 Rectángulo"/>
            <p:cNvSpPr/>
            <p:nvPr/>
          </p:nvSpPr>
          <p:spPr>
            <a:xfrm>
              <a:off x="3840587" y="5208123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7" name="636 Rectángulo"/>
            <p:cNvSpPr/>
            <p:nvPr/>
          </p:nvSpPr>
          <p:spPr>
            <a:xfrm>
              <a:off x="3840587" y="529813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8" name="637 Rectángulo"/>
            <p:cNvSpPr/>
            <p:nvPr/>
          </p:nvSpPr>
          <p:spPr>
            <a:xfrm>
              <a:off x="3840587" y="5388145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9" name="638 Rectángulo"/>
            <p:cNvSpPr/>
            <p:nvPr/>
          </p:nvSpPr>
          <p:spPr>
            <a:xfrm>
              <a:off x="3732575" y="5117056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0" name="639 Rectángulo"/>
            <p:cNvSpPr/>
            <p:nvPr/>
          </p:nvSpPr>
          <p:spPr>
            <a:xfrm>
              <a:off x="3732575" y="520590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1" name="640 Rectángulo"/>
            <p:cNvSpPr/>
            <p:nvPr/>
          </p:nvSpPr>
          <p:spPr>
            <a:xfrm>
              <a:off x="3732575" y="529591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2" name="641 Rectángulo"/>
            <p:cNvSpPr/>
            <p:nvPr/>
          </p:nvSpPr>
          <p:spPr>
            <a:xfrm>
              <a:off x="3732575" y="5385920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3" name="642 Rectángulo"/>
            <p:cNvSpPr/>
            <p:nvPr/>
          </p:nvSpPr>
          <p:spPr>
            <a:xfrm>
              <a:off x="3841384" y="5205794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4" name="643 Rectángulo"/>
            <p:cNvSpPr/>
            <p:nvPr/>
          </p:nvSpPr>
          <p:spPr>
            <a:xfrm>
              <a:off x="3841384" y="529463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5" name="644 Rectángulo"/>
            <p:cNvSpPr/>
            <p:nvPr/>
          </p:nvSpPr>
          <p:spPr>
            <a:xfrm>
              <a:off x="3841384" y="5384648"/>
              <a:ext cx="108012" cy="900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5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50" name="649 Llamada con línea 1 (barra de énfasis)"/>
          <p:cNvSpPr/>
          <p:nvPr/>
        </p:nvSpPr>
        <p:spPr>
          <a:xfrm>
            <a:off x="7803595" y="2729117"/>
            <a:ext cx="710703" cy="496814"/>
          </a:xfrm>
          <a:prstGeom prst="accentCallout1">
            <a:avLst>
              <a:gd name="adj1" fmla="val 46531"/>
              <a:gd name="adj2" fmla="val -1306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Distance</a:t>
            </a:r>
            <a:r>
              <a:rPr lang="es-ES" sz="900" dirty="0"/>
              <a:t> </a:t>
            </a:r>
            <a:r>
              <a:rPr lang="es-ES" sz="900" dirty="0" err="1"/>
              <a:t>maps</a:t>
            </a:r>
            <a:endParaRPr lang="es-ES" sz="900" dirty="0"/>
          </a:p>
        </p:txBody>
      </p:sp>
      <p:sp>
        <p:nvSpPr>
          <p:cNvPr id="735" name="734 Rectángulo"/>
          <p:cNvSpPr/>
          <p:nvPr/>
        </p:nvSpPr>
        <p:spPr>
          <a:xfrm>
            <a:off x="5121762" y="2863830"/>
            <a:ext cx="108012" cy="9001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7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565" name="564 Conector recto de flecha"/>
          <p:cNvCxnSpPr/>
          <p:nvPr/>
        </p:nvCxnSpPr>
        <p:spPr>
          <a:xfrm>
            <a:off x="5396998" y="3317842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5" name="594 Conector recto de flecha"/>
          <p:cNvCxnSpPr/>
          <p:nvPr/>
        </p:nvCxnSpPr>
        <p:spPr>
          <a:xfrm>
            <a:off x="6825737" y="3324937"/>
            <a:ext cx="0" cy="417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1" name="650 Llamada con línea 1 (barra de énfasis)"/>
          <p:cNvSpPr/>
          <p:nvPr/>
        </p:nvSpPr>
        <p:spPr>
          <a:xfrm>
            <a:off x="7812972" y="3903825"/>
            <a:ext cx="710703" cy="496814"/>
          </a:xfrm>
          <a:prstGeom prst="accentCallout1">
            <a:avLst>
              <a:gd name="adj1" fmla="val 43059"/>
              <a:gd name="adj2" fmla="val -92"/>
              <a:gd name="adj3" fmla="val 67355"/>
              <a:gd name="adj4" fmla="val -51675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 err="1"/>
              <a:t>All</a:t>
            </a:r>
            <a:r>
              <a:rPr lang="es-ES" sz="900" dirty="0"/>
              <a:t> test </a:t>
            </a:r>
            <a:r>
              <a:rPr lang="es-ES" sz="900" dirty="0" err="1"/>
              <a:t>fragments</a:t>
            </a:r>
            <a:endParaRPr lang="es-ES" sz="900" dirty="0"/>
          </a:p>
        </p:txBody>
      </p:sp>
      <p:grpSp>
        <p:nvGrpSpPr>
          <p:cNvPr id="44" name="Agrupar 43"/>
          <p:cNvGrpSpPr/>
          <p:nvPr/>
        </p:nvGrpSpPr>
        <p:grpSpPr>
          <a:xfrm>
            <a:off x="431540" y="3328052"/>
            <a:ext cx="3882382" cy="1333668"/>
            <a:chOff x="431540" y="3328052"/>
            <a:chExt cx="3882382" cy="1333668"/>
          </a:xfrm>
        </p:grpSpPr>
        <p:cxnSp>
          <p:nvCxnSpPr>
            <p:cNvPr id="411" name="410 Conector recto de flecha"/>
            <p:cNvCxnSpPr/>
            <p:nvPr/>
          </p:nvCxnSpPr>
          <p:spPr>
            <a:xfrm>
              <a:off x="1856434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6" name="425 Conector recto de flecha"/>
            <p:cNvCxnSpPr/>
            <p:nvPr/>
          </p:nvCxnSpPr>
          <p:spPr>
            <a:xfrm>
              <a:off x="2687811" y="3328236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1" name="440 Conector recto de flecha"/>
            <p:cNvCxnSpPr/>
            <p:nvPr/>
          </p:nvCxnSpPr>
          <p:spPr>
            <a:xfrm>
              <a:off x="4043095" y="3328052"/>
              <a:ext cx="0" cy="4171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9" name="448 Llamada con línea 1 (barra de énfasis)"/>
            <p:cNvSpPr/>
            <p:nvPr/>
          </p:nvSpPr>
          <p:spPr>
            <a:xfrm>
              <a:off x="431540" y="3911989"/>
              <a:ext cx="710703" cy="496814"/>
            </a:xfrm>
            <a:prstGeom prst="accentCallout1">
              <a:avLst>
                <a:gd name="adj1" fmla="val 46531"/>
                <a:gd name="adj2" fmla="val 97011"/>
                <a:gd name="adj3" fmla="val 58673"/>
                <a:gd name="adj4" fmla="val 137676"/>
              </a:avLst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900" dirty="0" err="1"/>
                <a:t>All</a:t>
              </a:r>
              <a:r>
                <a:rPr lang="es-ES" sz="900" dirty="0"/>
                <a:t> training </a:t>
              </a:r>
              <a:r>
                <a:rPr lang="es-ES" sz="900" dirty="0" err="1"/>
                <a:t>fragments</a:t>
              </a:r>
              <a:endParaRPr lang="es-ES" sz="900" dirty="0"/>
            </a:p>
          </p:txBody>
        </p:sp>
        <p:grpSp>
          <p:nvGrpSpPr>
            <p:cNvPr id="17" name="16 Grupo"/>
            <p:cNvGrpSpPr/>
            <p:nvPr/>
          </p:nvGrpSpPr>
          <p:grpSpPr>
            <a:xfrm>
              <a:off x="1585607" y="3905456"/>
              <a:ext cx="541654" cy="749731"/>
              <a:chOff x="1585607" y="3905456"/>
              <a:chExt cx="541654" cy="749731"/>
            </a:xfrm>
          </p:grpSpPr>
          <p:grpSp>
            <p:nvGrpSpPr>
              <p:cNvPr id="8" name="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473" name="472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4" name="473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5" name="474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6" name="475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477" name="476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6" name="15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01" name="50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2" name="50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3" name="50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04" name="50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1" name="510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12" name="511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3" name="512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4" name="513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15" name="514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16" name="515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7" name="516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18" name="517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20" name="519 Grupo"/>
            <p:cNvGrpSpPr/>
            <p:nvPr/>
          </p:nvGrpSpPr>
          <p:grpSpPr>
            <a:xfrm>
              <a:off x="2416984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21" name="520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535" name="534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6" name="535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7" name="536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8" name="537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9" name="538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2" name="521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31" name="530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2" name="531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3" name="532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4" name="533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3" name="522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28" name="527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9" name="528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30" name="529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24" name="523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25" name="524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6" name="525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27" name="526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567" name="566 Grupo"/>
            <p:cNvGrpSpPr/>
            <p:nvPr/>
          </p:nvGrpSpPr>
          <p:grpSpPr>
            <a:xfrm>
              <a:off x="3772268" y="3911989"/>
              <a:ext cx="541654" cy="749731"/>
              <a:chOff x="1585607" y="3905456"/>
              <a:chExt cx="541654" cy="749731"/>
            </a:xfrm>
          </p:grpSpPr>
          <p:grpSp>
            <p:nvGrpSpPr>
              <p:cNvPr id="568" name="567 Grupo"/>
              <p:cNvGrpSpPr/>
              <p:nvPr/>
            </p:nvGrpSpPr>
            <p:grpSpPr>
              <a:xfrm>
                <a:off x="1585607" y="3905456"/>
                <a:ext cx="541654" cy="90010"/>
                <a:chOff x="5794161" y="5164811"/>
                <a:chExt cx="541654" cy="90010"/>
              </a:xfrm>
            </p:grpSpPr>
            <p:sp>
              <p:nvSpPr>
                <p:cNvPr id="602" name="601 Rectángulo"/>
                <p:cNvSpPr/>
                <p:nvPr/>
              </p:nvSpPr>
              <p:spPr>
                <a:xfrm>
                  <a:off x="5794161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2" name="651 Rectángulo"/>
                <p:cNvSpPr/>
                <p:nvPr/>
              </p:nvSpPr>
              <p:spPr>
                <a:xfrm>
                  <a:off x="590217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3" name="652 Rectángulo"/>
                <p:cNvSpPr/>
                <p:nvPr/>
              </p:nvSpPr>
              <p:spPr>
                <a:xfrm>
                  <a:off x="6010185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4" name="653 Rectángulo"/>
                <p:cNvSpPr/>
                <p:nvPr/>
              </p:nvSpPr>
              <p:spPr>
                <a:xfrm>
                  <a:off x="6118197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5" name="654 Rectángulo"/>
                <p:cNvSpPr/>
                <p:nvPr/>
              </p:nvSpPr>
              <p:spPr>
                <a:xfrm>
                  <a:off x="6227803" y="5164811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69" name="568 Grupo"/>
              <p:cNvGrpSpPr/>
              <p:nvPr/>
            </p:nvGrpSpPr>
            <p:grpSpPr>
              <a:xfrm>
                <a:off x="1585607" y="4565177"/>
                <a:ext cx="432048" cy="90010"/>
                <a:chOff x="5449991" y="5077433"/>
                <a:chExt cx="432048" cy="90010"/>
              </a:xfrm>
            </p:grpSpPr>
            <p:sp>
              <p:nvSpPr>
                <p:cNvPr id="578" name="577 Rectángulo"/>
                <p:cNvSpPr/>
                <p:nvPr/>
              </p:nvSpPr>
              <p:spPr>
                <a:xfrm>
                  <a:off x="5449991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9" name="578 Rectángulo"/>
                <p:cNvSpPr/>
                <p:nvPr/>
              </p:nvSpPr>
              <p:spPr>
                <a:xfrm>
                  <a:off x="5558003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80" name="579 Rectángulo"/>
                <p:cNvSpPr/>
                <p:nvPr/>
              </p:nvSpPr>
              <p:spPr>
                <a:xfrm>
                  <a:off x="5666015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01" name="600 Rectángulo"/>
                <p:cNvSpPr/>
                <p:nvPr/>
              </p:nvSpPr>
              <p:spPr>
                <a:xfrm>
                  <a:off x="5774027" y="5077433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0" name="569 Grupo"/>
              <p:cNvGrpSpPr/>
              <p:nvPr/>
            </p:nvGrpSpPr>
            <p:grpSpPr>
              <a:xfrm>
                <a:off x="1587938" y="4081499"/>
                <a:ext cx="324036" cy="90010"/>
                <a:chOff x="7740329" y="5038399"/>
                <a:chExt cx="324036" cy="90010"/>
              </a:xfrm>
            </p:grpSpPr>
            <p:sp>
              <p:nvSpPr>
                <p:cNvPr id="575" name="574 Rectángulo"/>
                <p:cNvSpPr/>
                <p:nvPr/>
              </p:nvSpPr>
              <p:spPr>
                <a:xfrm>
                  <a:off x="7740329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6" name="575 Rectángulo"/>
                <p:cNvSpPr/>
                <p:nvPr/>
              </p:nvSpPr>
              <p:spPr>
                <a:xfrm>
                  <a:off x="7848341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7" name="576 Rectángulo"/>
                <p:cNvSpPr/>
                <p:nvPr/>
              </p:nvSpPr>
              <p:spPr>
                <a:xfrm>
                  <a:off x="7956353" y="5038399"/>
                  <a:ext cx="108012" cy="90010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71" name="570 Grupo"/>
              <p:cNvGrpSpPr/>
              <p:nvPr/>
            </p:nvGrpSpPr>
            <p:grpSpPr>
              <a:xfrm rot="5400000">
                <a:off x="1622985" y="4344394"/>
                <a:ext cx="249279" cy="45720"/>
                <a:chOff x="3275856" y="2780927"/>
                <a:chExt cx="249279" cy="45720"/>
              </a:xfrm>
            </p:grpSpPr>
            <p:sp>
              <p:nvSpPr>
                <p:cNvPr id="572" name="571 Elipse"/>
                <p:cNvSpPr/>
                <p:nvPr/>
              </p:nvSpPr>
              <p:spPr>
                <a:xfrm>
                  <a:off x="3275856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3" name="572 Elipse"/>
                <p:cNvSpPr/>
                <p:nvPr/>
              </p:nvSpPr>
              <p:spPr>
                <a:xfrm>
                  <a:off x="3371617" y="2780928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574" name="573 Elipse"/>
                <p:cNvSpPr/>
                <p:nvPr/>
              </p:nvSpPr>
              <p:spPr>
                <a:xfrm>
                  <a:off x="3479416" y="2780927"/>
                  <a:ext cx="45719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grpSp>
          <p:nvGrpSpPr>
            <p:cNvPr id="657" name="656 Grupo"/>
            <p:cNvGrpSpPr/>
            <p:nvPr/>
          </p:nvGrpSpPr>
          <p:grpSpPr>
            <a:xfrm>
              <a:off x="3219238" y="3927601"/>
              <a:ext cx="249279" cy="45720"/>
              <a:chOff x="3275856" y="2780927"/>
              <a:chExt cx="249279" cy="45720"/>
            </a:xfrm>
          </p:grpSpPr>
          <p:sp>
            <p:nvSpPr>
              <p:cNvPr id="658" name="657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9" name="658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659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5" name="664 Grupo"/>
          <p:cNvGrpSpPr/>
          <p:nvPr/>
        </p:nvGrpSpPr>
        <p:grpSpPr>
          <a:xfrm>
            <a:off x="5208989" y="3915518"/>
            <a:ext cx="541654" cy="749731"/>
            <a:chOff x="1585607" y="3905456"/>
            <a:chExt cx="541654" cy="749731"/>
          </a:xfrm>
        </p:grpSpPr>
        <p:grpSp>
          <p:nvGrpSpPr>
            <p:cNvPr id="666" name="665 Grupo"/>
            <p:cNvGrpSpPr/>
            <p:nvPr/>
          </p:nvGrpSpPr>
          <p:grpSpPr>
            <a:xfrm>
              <a:off x="1585607" y="3905456"/>
              <a:ext cx="541654" cy="90010"/>
              <a:chOff x="5794161" y="5164811"/>
              <a:chExt cx="541654" cy="90010"/>
            </a:xfrm>
          </p:grpSpPr>
          <p:sp>
            <p:nvSpPr>
              <p:cNvPr id="680" name="679 Rectángulo"/>
              <p:cNvSpPr/>
              <p:nvPr/>
            </p:nvSpPr>
            <p:spPr>
              <a:xfrm>
                <a:off x="5794161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680 Rectángulo"/>
              <p:cNvSpPr/>
              <p:nvPr/>
            </p:nvSpPr>
            <p:spPr>
              <a:xfrm>
                <a:off x="590217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681 Rectángulo"/>
              <p:cNvSpPr/>
              <p:nvPr/>
            </p:nvSpPr>
            <p:spPr>
              <a:xfrm>
                <a:off x="6010185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3" name="682 Rectángulo"/>
              <p:cNvSpPr/>
              <p:nvPr/>
            </p:nvSpPr>
            <p:spPr>
              <a:xfrm>
                <a:off x="6118197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683 Rectángulo"/>
              <p:cNvSpPr/>
              <p:nvPr/>
            </p:nvSpPr>
            <p:spPr>
              <a:xfrm>
                <a:off x="622780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7" name="666 Grupo"/>
            <p:cNvGrpSpPr/>
            <p:nvPr/>
          </p:nvGrpSpPr>
          <p:grpSpPr>
            <a:xfrm>
              <a:off x="1585607" y="4565177"/>
              <a:ext cx="432048" cy="90010"/>
              <a:chOff x="5449991" y="5077433"/>
              <a:chExt cx="432048" cy="90010"/>
            </a:xfrm>
          </p:grpSpPr>
          <p:sp>
            <p:nvSpPr>
              <p:cNvPr id="676" name="675 Rectángulo"/>
              <p:cNvSpPr/>
              <p:nvPr/>
            </p:nvSpPr>
            <p:spPr>
              <a:xfrm>
                <a:off x="5449991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676 Rectángulo"/>
              <p:cNvSpPr/>
              <p:nvPr/>
            </p:nvSpPr>
            <p:spPr>
              <a:xfrm>
                <a:off x="5558003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677 Rectángulo"/>
              <p:cNvSpPr/>
              <p:nvPr/>
            </p:nvSpPr>
            <p:spPr>
              <a:xfrm>
                <a:off x="5666015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678 Rectángulo"/>
              <p:cNvSpPr/>
              <p:nvPr/>
            </p:nvSpPr>
            <p:spPr>
              <a:xfrm>
                <a:off x="5774027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8" name="667 Grupo"/>
            <p:cNvGrpSpPr/>
            <p:nvPr/>
          </p:nvGrpSpPr>
          <p:grpSpPr>
            <a:xfrm>
              <a:off x="1587938" y="4081499"/>
              <a:ext cx="324036" cy="90010"/>
              <a:chOff x="7740329" y="5038399"/>
              <a:chExt cx="324036" cy="90010"/>
            </a:xfrm>
          </p:grpSpPr>
          <p:sp>
            <p:nvSpPr>
              <p:cNvPr id="673" name="672 Rectángulo"/>
              <p:cNvSpPr/>
              <p:nvPr/>
            </p:nvSpPr>
            <p:spPr>
              <a:xfrm>
                <a:off x="7740329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673 Rectángulo"/>
              <p:cNvSpPr/>
              <p:nvPr/>
            </p:nvSpPr>
            <p:spPr>
              <a:xfrm>
                <a:off x="7848341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5" name="674 Rectángulo"/>
              <p:cNvSpPr/>
              <p:nvPr/>
            </p:nvSpPr>
            <p:spPr>
              <a:xfrm>
                <a:off x="7956353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9" name="668 Grupo"/>
            <p:cNvGrpSpPr/>
            <p:nvPr/>
          </p:nvGrpSpPr>
          <p:grpSpPr>
            <a:xfrm rot="5400000">
              <a:off x="1622985" y="4344394"/>
              <a:ext cx="249279" cy="45720"/>
              <a:chOff x="3275856" y="2780927"/>
              <a:chExt cx="249279" cy="45720"/>
            </a:xfrm>
          </p:grpSpPr>
          <p:sp>
            <p:nvSpPr>
              <p:cNvPr id="670" name="669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670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671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85" name="684 Grupo"/>
          <p:cNvGrpSpPr/>
          <p:nvPr/>
        </p:nvGrpSpPr>
        <p:grpSpPr>
          <a:xfrm>
            <a:off x="6564273" y="3915518"/>
            <a:ext cx="541654" cy="749731"/>
            <a:chOff x="1585607" y="3905456"/>
            <a:chExt cx="541654" cy="749731"/>
          </a:xfrm>
        </p:grpSpPr>
        <p:grpSp>
          <p:nvGrpSpPr>
            <p:cNvPr id="686" name="685 Grupo"/>
            <p:cNvGrpSpPr/>
            <p:nvPr/>
          </p:nvGrpSpPr>
          <p:grpSpPr>
            <a:xfrm>
              <a:off x="1585607" y="3905456"/>
              <a:ext cx="541654" cy="90010"/>
              <a:chOff x="5794161" y="5164811"/>
              <a:chExt cx="541654" cy="90010"/>
            </a:xfrm>
          </p:grpSpPr>
          <p:sp>
            <p:nvSpPr>
              <p:cNvPr id="700" name="699 Rectángulo"/>
              <p:cNvSpPr/>
              <p:nvPr/>
            </p:nvSpPr>
            <p:spPr>
              <a:xfrm>
                <a:off x="5794161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700 Rectángulo"/>
              <p:cNvSpPr/>
              <p:nvPr/>
            </p:nvSpPr>
            <p:spPr>
              <a:xfrm>
                <a:off x="590217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701 Rectángulo"/>
              <p:cNvSpPr/>
              <p:nvPr/>
            </p:nvSpPr>
            <p:spPr>
              <a:xfrm>
                <a:off x="6010185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702 Rectángulo"/>
              <p:cNvSpPr/>
              <p:nvPr/>
            </p:nvSpPr>
            <p:spPr>
              <a:xfrm>
                <a:off x="6118197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703 Rectángulo"/>
              <p:cNvSpPr/>
              <p:nvPr/>
            </p:nvSpPr>
            <p:spPr>
              <a:xfrm>
                <a:off x="6227803" y="5164811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7" name="686 Grupo"/>
            <p:cNvGrpSpPr/>
            <p:nvPr/>
          </p:nvGrpSpPr>
          <p:grpSpPr>
            <a:xfrm>
              <a:off x="1585607" y="4565177"/>
              <a:ext cx="432048" cy="90010"/>
              <a:chOff x="5449991" y="5077433"/>
              <a:chExt cx="432048" cy="90010"/>
            </a:xfrm>
          </p:grpSpPr>
          <p:sp>
            <p:nvSpPr>
              <p:cNvPr id="696" name="695 Rectángulo"/>
              <p:cNvSpPr/>
              <p:nvPr/>
            </p:nvSpPr>
            <p:spPr>
              <a:xfrm>
                <a:off x="5449991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696 Rectángulo"/>
              <p:cNvSpPr/>
              <p:nvPr/>
            </p:nvSpPr>
            <p:spPr>
              <a:xfrm>
                <a:off x="5558003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697 Rectángulo"/>
              <p:cNvSpPr/>
              <p:nvPr/>
            </p:nvSpPr>
            <p:spPr>
              <a:xfrm>
                <a:off x="5666015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9" name="698 Rectángulo"/>
              <p:cNvSpPr/>
              <p:nvPr/>
            </p:nvSpPr>
            <p:spPr>
              <a:xfrm>
                <a:off x="5774027" y="5077433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8" name="687 Grupo"/>
            <p:cNvGrpSpPr/>
            <p:nvPr/>
          </p:nvGrpSpPr>
          <p:grpSpPr>
            <a:xfrm>
              <a:off x="1587938" y="4081499"/>
              <a:ext cx="324036" cy="90010"/>
              <a:chOff x="7740329" y="5038399"/>
              <a:chExt cx="324036" cy="90010"/>
            </a:xfrm>
          </p:grpSpPr>
          <p:sp>
            <p:nvSpPr>
              <p:cNvPr id="693" name="692 Rectángulo"/>
              <p:cNvSpPr/>
              <p:nvPr/>
            </p:nvSpPr>
            <p:spPr>
              <a:xfrm>
                <a:off x="7740329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693 Rectángulo"/>
              <p:cNvSpPr/>
              <p:nvPr/>
            </p:nvSpPr>
            <p:spPr>
              <a:xfrm>
                <a:off x="7848341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694 Rectángulo"/>
              <p:cNvSpPr/>
              <p:nvPr/>
            </p:nvSpPr>
            <p:spPr>
              <a:xfrm>
                <a:off x="7956353" y="5038399"/>
                <a:ext cx="108012" cy="9001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89" name="688 Grupo"/>
            <p:cNvGrpSpPr/>
            <p:nvPr/>
          </p:nvGrpSpPr>
          <p:grpSpPr>
            <a:xfrm rot="5400000">
              <a:off x="1622985" y="4344394"/>
              <a:ext cx="249279" cy="45720"/>
              <a:chOff x="3275856" y="2780927"/>
              <a:chExt cx="249279" cy="45720"/>
            </a:xfrm>
          </p:grpSpPr>
          <p:sp>
            <p:nvSpPr>
              <p:cNvPr id="690" name="689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1" name="690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691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705" name="704 Grupo"/>
          <p:cNvGrpSpPr/>
          <p:nvPr/>
        </p:nvGrpSpPr>
        <p:grpSpPr>
          <a:xfrm>
            <a:off x="6011243" y="3931130"/>
            <a:ext cx="249279" cy="45720"/>
            <a:chOff x="3275856" y="2780927"/>
            <a:chExt cx="249279" cy="45720"/>
          </a:xfrm>
        </p:grpSpPr>
        <p:sp>
          <p:nvSpPr>
            <p:cNvPr id="706" name="705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7" name="706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8" name="707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2" name="411 Grupo"/>
          <p:cNvGrpSpPr/>
          <p:nvPr/>
        </p:nvGrpSpPr>
        <p:grpSpPr>
          <a:xfrm>
            <a:off x="2364112" y="5193196"/>
            <a:ext cx="677344" cy="756084"/>
            <a:chOff x="1194356" y="2888940"/>
            <a:chExt cx="677344" cy="756084"/>
          </a:xfrm>
        </p:grpSpPr>
        <p:grpSp>
          <p:nvGrpSpPr>
            <p:cNvPr id="413" name="412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424" name="423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5" name="424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4" name="413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422" name="421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422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700" b="1" dirty="0"/>
                  <a:t>d</a:t>
                </a:r>
              </a:p>
            </p:txBody>
          </p:sp>
        </p:grpSp>
        <p:grpSp>
          <p:nvGrpSpPr>
            <p:cNvPr id="415" name="414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420" name="41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42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16" name="415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417" name="416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417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418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7" name="426 Grupo"/>
          <p:cNvGrpSpPr/>
          <p:nvPr/>
        </p:nvGrpSpPr>
        <p:grpSpPr>
          <a:xfrm>
            <a:off x="3719396" y="5193196"/>
            <a:ext cx="677344" cy="756084"/>
            <a:chOff x="1194356" y="2888940"/>
            <a:chExt cx="677344" cy="756084"/>
          </a:xfrm>
        </p:grpSpPr>
        <p:grpSp>
          <p:nvGrpSpPr>
            <p:cNvPr id="428" name="427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439" name="438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439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428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437" name="43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43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429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435" name="434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435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430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432" name="431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3" name="432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433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2" name="441 Grupo"/>
          <p:cNvGrpSpPr/>
          <p:nvPr/>
        </p:nvGrpSpPr>
        <p:grpSpPr>
          <a:xfrm>
            <a:off x="3225258" y="5380046"/>
            <a:ext cx="249279" cy="45720"/>
            <a:chOff x="3275856" y="2780927"/>
            <a:chExt cx="249279" cy="45720"/>
          </a:xfrm>
        </p:grpSpPr>
        <p:sp>
          <p:nvSpPr>
            <p:cNvPr id="443" name="442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4" name="443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5" name="444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61" name="660 Llamada con línea 1 (barra de énfasis)"/>
          <p:cNvSpPr/>
          <p:nvPr/>
        </p:nvSpPr>
        <p:spPr>
          <a:xfrm>
            <a:off x="431540" y="5121188"/>
            <a:ext cx="710703" cy="496814"/>
          </a:xfrm>
          <a:prstGeom prst="accentCallout1">
            <a:avLst>
              <a:gd name="adj1" fmla="val 48267"/>
              <a:gd name="adj2" fmla="val 99438"/>
              <a:gd name="adj3" fmla="val 58673"/>
              <a:gd name="adj4" fmla="val 137676"/>
            </a:avLst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900" dirty="0"/>
              <a:t>Training </a:t>
            </a:r>
            <a:r>
              <a:rPr lang="es-ES" sz="900" dirty="0" err="1"/>
              <a:t>profiles</a:t>
            </a:r>
            <a:endParaRPr lang="es-ES" sz="900" dirty="0"/>
          </a:p>
        </p:txBody>
      </p:sp>
      <p:cxnSp>
        <p:nvCxnSpPr>
          <p:cNvPr id="663" name="662 Conector recto de flecha"/>
          <p:cNvCxnSpPr/>
          <p:nvPr/>
        </p:nvCxnSpPr>
        <p:spPr>
          <a:xfrm>
            <a:off x="2663788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4" name="663 Conector recto de flecha"/>
          <p:cNvCxnSpPr/>
          <p:nvPr/>
        </p:nvCxnSpPr>
        <p:spPr>
          <a:xfrm>
            <a:off x="4031940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439652" y="5085184"/>
            <a:ext cx="3060340" cy="1116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64" name="662 Conector recto de flecha"/>
          <p:cNvCxnSpPr/>
          <p:nvPr/>
        </p:nvCxnSpPr>
        <p:spPr>
          <a:xfrm>
            <a:off x="1835696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5" name="Rectángulo 464"/>
          <p:cNvSpPr/>
          <p:nvPr/>
        </p:nvSpPr>
        <p:spPr>
          <a:xfrm>
            <a:off x="1484040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6" name="Rectángulo 465"/>
          <p:cNvSpPr/>
          <p:nvPr/>
        </p:nvSpPr>
        <p:spPr>
          <a:xfrm>
            <a:off x="2312132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7" name="Rectángulo 466"/>
          <p:cNvSpPr/>
          <p:nvPr/>
        </p:nvSpPr>
        <p:spPr>
          <a:xfrm>
            <a:off x="3671900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CuadroTexto 40"/>
          <p:cNvSpPr txBox="1"/>
          <p:nvPr/>
        </p:nvSpPr>
        <p:spPr>
          <a:xfrm>
            <a:off x="1655676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A-A</a:t>
            </a:r>
          </a:p>
        </p:txBody>
      </p:sp>
      <p:sp>
        <p:nvSpPr>
          <p:cNvPr id="469" name="CuadroTexto 468"/>
          <p:cNvSpPr txBox="1"/>
          <p:nvPr/>
        </p:nvSpPr>
        <p:spPr>
          <a:xfrm>
            <a:off x="2483768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A-R</a:t>
            </a:r>
          </a:p>
        </p:txBody>
      </p:sp>
      <p:sp>
        <p:nvSpPr>
          <p:cNvPr id="470" name="CuadroTexto 469"/>
          <p:cNvSpPr txBox="1"/>
          <p:nvPr/>
        </p:nvSpPr>
        <p:spPr>
          <a:xfrm>
            <a:off x="3887924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V-V</a:t>
            </a:r>
          </a:p>
        </p:txBody>
      </p:sp>
      <p:grpSp>
        <p:nvGrpSpPr>
          <p:cNvPr id="471" name="114699 Grupo"/>
          <p:cNvGrpSpPr/>
          <p:nvPr/>
        </p:nvGrpSpPr>
        <p:grpSpPr>
          <a:xfrm>
            <a:off x="5097131" y="5193196"/>
            <a:ext cx="677344" cy="756084"/>
            <a:chOff x="1194356" y="2888940"/>
            <a:chExt cx="677344" cy="756084"/>
          </a:xfrm>
        </p:grpSpPr>
        <p:grpSp>
          <p:nvGrpSpPr>
            <p:cNvPr id="587" name="20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721" name="2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6" name="3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88" name="65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662" name="6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6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89" name="68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594" name="6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7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90" name="291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591" name="29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29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3" name="29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81" name="426 Grupo"/>
          <p:cNvGrpSpPr/>
          <p:nvPr/>
        </p:nvGrpSpPr>
        <p:grpSpPr>
          <a:xfrm>
            <a:off x="6486944" y="5193196"/>
            <a:ext cx="677344" cy="756084"/>
            <a:chOff x="1194356" y="2888940"/>
            <a:chExt cx="677344" cy="756084"/>
          </a:xfrm>
        </p:grpSpPr>
        <p:grpSp>
          <p:nvGrpSpPr>
            <p:cNvPr id="541" name="427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552" name="438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3" name="439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2" name="428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550" name="43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43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3" name="429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548" name="434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435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44" name="430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545" name="431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432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433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83" name="441 Grupo"/>
          <p:cNvGrpSpPr/>
          <p:nvPr/>
        </p:nvGrpSpPr>
        <p:grpSpPr>
          <a:xfrm>
            <a:off x="5992806" y="5380046"/>
            <a:ext cx="249279" cy="45720"/>
            <a:chOff x="3275856" y="2780927"/>
            <a:chExt cx="249279" cy="45720"/>
          </a:xfrm>
        </p:grpSpPr>
        <p:sp>
          <p:nvSpPr>
            <p:cNvPr id="510" name="442 Elipse"/>
            <p:cNvSpPr/>
            <p:nvPr/>
          </p:nvSpPr>
          <p:spPr>
            <a:xfrm>
              <a:off x="3275856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9" name="443 Elipse"/>
            <p:cNvSpPr/>
            <p:nvPr/>
          </p:nvSpPr>
          <p:spPr>
            <a:xfrm>
              <a:off x="3371617" y="278092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0" name="444 Elipse"/>
            <p:cNvSpPr/>
            <p:nvPr/>
          </p:nvSpPr>
          <p:spPr>
            <a:xfrm>
              <a:off x="3479416" y="2780927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86" name="662 Conector recto de flecha"/>
          <p:cNvCxnSpPr/>
          <p:nvPr/>
        </p:nvCxnSpPr>
        <p:spPr>
          <a:xfrm>
            <a:off x="6840252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3" name="Rectángulo 492"/>
          <p:cNvSpPr/>
          <p:nvPr/>
        </p:nvSpPr>
        <p:spPr>
          <a:xfrm>
            <a:off x="5004048" y="5085184"/>
            <a:ext cx="2304256" cy="1116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94" name="662 Conector recto de flecha"/>
          <p:cNvCxnSpPr/>
          <p:nvPr/>
        </p:nvCxnSpPr>
        <p:spPr>
          <a:xfrm>
            <a:off x="5400092" y="4725144"/>
            <a:ext cx="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97" name="Rectángulo 496"/>
          <p:cNvSpPr/>
          <p:nvPr/>
        </p:nvSpPr>
        <p:spPr>
          <a:xfrm>
            <a:off x="5048436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6" name="Rectángulo 505"/>
          <p:cNvSpPr/>
          <p:nvPr/>
        </p:nvSpPr>
        <p:spPr>
          <a:xfrm>
            <a:off x="6444208" y="5129572"/>
            <a:ext cx="783704" cy="8557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7" name="CuadroTexto 506"/>
          <p:cNvSpPr txBox="1"/>
          <p:nvPr/>
        </p:nvSpPr>
        <p:spPr>
          <a:xfrm>
            <a:off x="5220072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A-A</a:t>
            </a:r>
          </a:p>
        </p:txBody>
      </p:sp>
      <p:sp>
        <p:nvSpPr>
          <p:cNvPr id="509" name="CuadroTexto 508"/>
          <p:cNvSpPr txBox="1"/>
          <p:nvPr/>
        </p:nvSpPr>
        <p:spPr>
          <a:xfrm>
            <a:off x="6655472" y="593969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V-V</a:t>
            </a:r>
          </a:p>
        </p:txBody>
      </p:sp>
      <p:sp>
        <p:nvSpPr>
          <p:cNvPr id="455" name="731 Elipse"/>
          <p:cNvSpPr/>
          <p:nvPr/>
        </p:nvSpPr>
        <p:spPr>
          <a:xfrm>
            <a:off x="1439652" y="5769260"/>
            <a:ext cx="864096" cy="272364"/>
          </a:xfrm>
          <a:prstGeom prst="ellipse">
            <a:avLst/>
          </a:prstGeom>
          <a:solidFill>
            <a:srgbClr val="FF0000">
              <a:alpha val="41961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0" name="Agrupar 29"/>
          <p:cNvGrpSpPr/>
          <p:nvPr/>
        </p:nvGrpSpPr>
        <p:grpSpPr>
          <a:xfrm>
            <a:off x="2141200" y="3095296"/>
            <a:ext cx="3308447" cy="2704851"/>
            <a:chOff x="2141200" y="3095296"/>
            <a:chExt cx="3308447" cy="2704851"/>
          </a:xfrm>
        </p:grpSpPr>
        <p:cxnSp>
          <p:nvCxnSpPr>
            <p:cNvPr id="734" name="733 Conector recto de flecha"/>
            <p:cNvCxnSpPr>
              <a:stCxn id="732" idx="7"/>
              <a:endCxn id="641" idx="1"/>
            </p:cNvCxnSpPr>
            <p:nvPr/>
          </p:nvCxnSpPr>
          <p:spPr>
            <a:xfrm flipV="1">
              <a:off x="2177204" y="3095296"/>
              <a:ext cx="2944558" cy="22097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8" name="733 Conector recto de flecha"/>
            <p:cNvCxnSpPr>
              <a:endCxn id="641" idx="1"/>
            </p:cNvCxnSpPr>
            <p:nvPr/>
          </p:nvCxnSpPr>
          <p:spPr>
            <a:xfrm flipV="1">
              <a:off x="2141200" y="3095296"/>
              <a:ext cx="2980562" cy="27048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CuadroTexto 18"/>
            <p:cNvSpPr txBox="1"/>
            <p:nvPr/>
          </p:nvSpPr>
          <p:spPr>
            <a:xfrm>
              <a:off x="4752020" y="3320988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solidFill>
                    <a:srgbClr val="FF0000"/>
                  </a:solidFill>
                </a:rPr>
                <a:t>average</a:t>
              </a:r>
              <a:endParaRPr lang="es-E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2267744" y="5229200"/>
            <a:ext cx="3398719" cy="667242"/>
            <a:chOff x="2267744" y="5229200"/>
            <a:chExt cx="3398719" cy="667242"/>
          </a:xfrm>
        </p:grpSpPr>
        <p:cxnSp>
          <p:nvCxnSpPr>
            <p:cNvPr id="28" name="27 Conector recto de flecha"/>
            <p:cNvCxnSpPr>
              <a:stCxn id="732" idx="6"/>
              <a:endCxn id="736" idx="1"/>
            </p:cNvCxnSpPr>
            <p:nvPr/>
          </p:nvCxnSpPr>
          <p:spPr>
            <a:xfrm flipV="1">
              <a:off x="2303748" y="5238201"/>
              <a:ext cx="3362715" cy="16318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9" name="27 Conector recto de flecha"/>
            <p:cNvCxnSpPr/>
            <p:nvPr/>
          </p:nvCxnSpPr>
          <p:spPr>
            <a:xfrm flipV="1">
              <a:off x="2267744" y="5229200"/>
              <a:ext cx="3384376" cy="667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63" name="CuadroTexto 462"/>
            <p:cNvSpPr txBox="1"/>
            <p:nvPr/>
          </p:nvSpPr>
          <p:spPr>
            <a:xfrm>
              <a:off x="4752020" y="5373216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>
                  <a:solidFill>
                    <a:srgbClr val="FF0000"/>
                  </a:solidFill>
                </a:rPr>
                <a:t>average</a:t>
              </a:r>
              <a:endParaRPr lang="es-E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323528" y="1520788"/>
            <a:ext cx="2961320" cy="3462779"/>
            <a:chOff x="323528" y="1520788"/>
            <a:chExt cx="2961320" cy="3462779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1520788"/>
              <a:ext cx="2961320" cy="3462779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8" name="744 Rectángulo"/>
            <p:cNvSpPr/>
            <p:nvPr/>
          </p:nvSpPr>
          <p:spPr>
            <a:xfrm>
              <a:off x="1403648" y="2960948"/>
              <a:ext cx="1800200" cy="39604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2" name="744 Rectángulo"/>
            <p:cNvSpPr/>
            <p:nvPr/>
          </p:nvSpPr>
          <p:spPr>
            <a:xfrm>
              <a:off x="1403648" y="3933056"/>
              <a:ext cx="1800200" cy="39604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8" name="38 Rectángulo"/>
            <p:cNvSpPr/>
            <p:nvPr/>
          </p:nvSpPr>
          <p:spPr>
            <a:xfrm>
              <a:off x="1367644" y="1628800"/>
              <a:ext cx="1836204" cy="468052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E583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114700" name="114699 Grupo"/>
          <p:cNvGrpSpPr/>
          <p:nvPr/>
        </p:nvGrpSpPr>
        <p:grpSpPr>
          <a:xfrm>
            <a:off x="1532735" y="5193196"/>
            <a:ext cx="677344" cy="756084"/>
            <a:chOff x="1194356" y="2888940"/>
            <a:chExt cx="677344" cy="756084"/>
          </a:xfrm>
        </p:grpSpPr>
        <p:grpSp>
          <p:nvGrpSpPr>
            <p:cNvPr id="21" name="20 Grupo"/>
            <p:cNvGrpSpPr/>
            <p:nvPr/>
          </p:nvGrpSpPr>
          <p:grpSpPr>
            <a:xfrm>
              <a:off x="1194356" y="2888940"/>
              <a:ext cx="677344" cy="90010"/>
              <a:chOff x="1194356" y="2888940"/>
              <a:chExt cx="677344" cy="90010"/>
            </a:xfrm>
          </p:grpSpPr>
          <p:sp>
            <p:nvSpPr>
              <p:cNvPr id="3" name="2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" name="65 Grupo"/>
            <p:cNvGrpSpPr/>
            <p:nvPr/>
          </p:nvGrpSpPr>
          <p:grpSpPr>
            <a:xfrm>
              <a:off x="1194356" y="3041340"/>
              <a:ext cx="677344" cy="90010"/>
              <a:chOff x="1194356" y="2888940"/>
              <a:chExt cx="677344" cy="90010"/>
            </a:xfrm>
          </p:grpSpPr>
          <p:sp>
            <p:nvSpPr>
              <p:cNvPr id="67" name="66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" name="67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9" name="68 Grupo"/>
            <p:cNvGrpSpPr/>
            <p:nvPr/>
          </p:nvGrpSpPr>
          <p:grpSpPr>
            <a:xfrm>
              <a:off x="1194356" y="3555014"/>
              <a:ext cx="677344" cy="90010"/>
              <a:chOff x="1194356" y="2888940"/>
              <a:chExt cx="677344" cy="90010"/>
            </a:xfrm>
          </p:grpSpPr>
          <p:sp>
            <p:nvSpPr>
              <p:cNvPr id="70" name="69 Rectángulo"/>
              <p:cNvSpPr/>
              <p:nvPr/>
            </p:nvSpPr>
            <p:spPr>
              <a:xfrm>
                <a:off x="1194356" y="2888940"/>
                <a:ext cx="677344" cy="9001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70 Rectángulo"/>
              <p:cNvSpPr/>
              <p:nvPr/>
            </p:nvSpPr>
            <p:spPr>
              <a:xfrm>
                <a:off x="1763688" y="2888940"/>
                <a:ext cx="108012" cy="9001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92" name="291 Grupo"/>
            <p:cNvGrpSpPr/>
            <p:nvPr/>
          </p:nvGrpSpPr>
          <p:grpSpPr>
            <a:xfrm rot="5400000">
              <a:off x="1373719" y="3331199"/>
              <a:ext cx="249279" cy="45720"/>
              <a:chOff x="3275856" y="2780927"/>
              <a:chExt cx="249279" cy="45720"/>
            </a:xfrm>
          </p:grpSpPr>
          <p:sp>
            <p:nvSpPr>
              <p:cNvPr id="293" name="292 Elipse"/>
              <p:cNvSpPr/>
              <p:nvPr/>
            </p:nvSpPr>
            <p:spPr>
              <a:xfrm>
                <a:off x="3275856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293 Elipse"/>
              <p:cNvSpPr/>
              <p:nvPr/>
            </p:nvSpPr>
            <p:spPr>
              <a:xfrm>
                <a:off x="3371617" y="2780928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294 Elipse"/>
              <p:cNvSpPr/>
              <p:nvPr/>
            </p:nvSpPr>
            <p:spPr>
              <a:xfrm>
                <a:off x="3479416" y="2780927"/>
                <a:ext cx="45719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485" name="1 Título"/>
          <p:cNvSpPr>
            <a:spLocks noGrp="1"/>
          </p:cNvSpPr>
          <p:nvPr>
            <p:ph type="title"/>
          </p:nvPr>
        </p:nvSpPr>
        <p:spPr>
          <a:xfrm>
            <a:off x="457200" y="309972"/>
            <a:ext cx="8229600" cy="1066800"/>
          </a:xfrm>
        </p:spPr>
        <p:txBody>
          <a:bodyPr>
            <a:normAutofit/>
          </a:bodyPr>
          <a:lstStyle/>
          <a:p>
            <a:r>
              <a:rPr lang="es-ES" sz="3200" dirty="0"/>
              <a:t>6) Regresión: Proceso principal de </a:t>
            </a:r>
            <a:r>
              <a:rPr lang="es-ES" sz="3200" dirty="0" err="1"/>
              <a:t>PDMpred</a:t>
            </a:r>
            <a:endParaRPr lang="es-ES" sz="3200" dirty="0"/>
          </a:p>
        </p:txBody>
      </p:sp>
      <p:sp>
        <p:nvSpPr>
          <p:cNvPr id="487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5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32" grpId="0" animBg="1"/>
      <p:bldP spid="4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>
            <a:off x="503548" y="692696"/>
            <a:ext cx="81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+mj-ea"/>
              <a:buAutoNum type="circleNumDbPlain"/>
            </a:pPr>
            <a:r>
              <a:rPr lang="es-ES" dirty="0"/>
              <a:t>G Asencio, J S Aguilar-Ruiz (2011) </a:t>
            </a:r>
            <a:r>
              <a:rPr lang="es-ES" b="1" dirty="0" err="1"/>
              <a:t>Predicting</a:t>
            </a:r>
            <a:r>
              <a:rPr lang="es-ES" b="1" dirty="0"/>
              <a:t> </a:t>
            </a:r>
            <a:r>
              <a:rPr lang="es-ES" b="1" dirty="0" err="1"/>
              <a:t>protein</a:t>
            </a:r>
            <a:r>
              <a:rPr lang="es-ES" b="1" dirty="0"/>
              <a:t> </a:t>
            </a:r>
            <a:r>
              <a:rPr lang="es-ES" b="1" dirty="0" err="1"/>
              <a:t>distance</a:t>
            </a:r>
            <a:r>
              <a:rPr lang="es-ES" b="1" dirty="0"/>
              <a:t> </a:t>
            </a:r>
            <a:r>
              <a:rPr lang="es-ES" b="1" dirty="0" err="1"/>
              <a:t>maps</a:t>
            </a:r>
            <a:r>
              <a:rPr lang="es-ES" b="1" dirty="0"/>
              <a:t> </a:t>
            </a:r>
            <a:r>
              <a:rPr lang="es-ES" b="1" dirty="0" err="1"/>
              <a:t>according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physicochemical</a:t>
            </a:r>
            <a:r>
              <a:rPr lang="es-ES" b="1" dirty="0"/>
              <a:t> </a:t>
            </a:r>
            <a:r>
              <a:rPr lang="es-ES" b="1" dirty="0" err="1"/>
              <a:t>properties</a:t>
            </a:r>
            <a:r>
              <a:rPr lang="es-ES" dirty="0"/>
              <a:t>. </a:t>
            </a:r>
            <a:r>
              <a:rPr lang="es-ES" dirty="0" err="1"/>
              <a:t>Journal</a:t>
            </a:r>
            <a:r>
              <a:rPr lang="es-ES" dirty="0"/>
              <a:t> of </a:t>
            </a:r>
            <a:r>
              <a:rPr lang="es-ES" dirty="0" err="1"/>
              <a:t>Integrative</a:t>
            </a:r>
            <a:r>
              <a:rPr lang="es-ES" dirty="0"/>
              <a:t> </a:t>
            </a:r>
            <a:r>
              <a:rPr lang="es-ES" dirty="0" err="1"/>
              <a:t>Bioinformatics</a:t>
            </a:r>
            <a:r>
              <a:rPr lang="es-ES" dirty="0"/>
              <a:t> 8(3): 181.</a:t>
            </a:r>
          </a:p>
        </p:txBody>
      </p:sp>
      <p:sp>
        <p:nvSpPr>
          <p:cNvPr id="12" name="3 CuadroTexto"/>
          <p:cNvSpPr txBox="1"/>
          <p:nvPr/>
        </p:nvSpPr>
        <p:spPr>
          <a:xfrm>
            <a:off x="431540" y="1691516"/>
            <a:ext cx="12601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s-ES" dirty="0"/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463053"/>
            <a:ext cx="5940660" cy="20739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669838"/>
            <a:ext cx="5364596" cy="2711489"/>
          </a:xfrm>
          <a:prstGeom prst="rect">
            <a:avLst/>
          </a:prstGeom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431540" y="-36004"/>
            <a:ext cx="8244916" cy="476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5720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en-US" dirty="0" err="1">
                <a:solidFill>
                  <a:srgbClr val="E58301"/>
                </a:solidFill>
              </a:rPr>
              <a:t>Introducción</a:t>
            </a:r>
            <a:r>
              <a:rPr lang="en-US" dirty="0">
                <a:solidFill>
                  <a:srgbClr val="E58301"/>
                </a:solidFill>
              </a:rPr>
              <a:t>       </a:t>
            </a:r>
            <a:r>
              <a:rPr lang="en-US" dirty="0" err="1">
                <a:solidFill>
                  <a:srgbClr val="E58301"/>
                </a:solidFill>
              </a:rPr>
              <a:t>MeCoMaP</a:t>
            </a:r>
            <a:r>
              <a:rPr lang="en-US" dirty="0">
                <a:solidFill>
                  <a:srgbClr val="E58301"/>
                </a:solidFill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 </a:t>
            </a:r>
            <a:r>
              <a:rPr lang="en-US" b="1" dirty="0" err="1">
                <a:solidFill>
                  <a:srgbClr val="FFC000"/>
                </a:solidFill>
              </a:rPr>
              <a:t>PDMpred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8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0" y="6417332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Protein Distance Map Prediction based on a Nearest Neighbors Approach</a:t>
            </a: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3 CuadroTexto"/>
          <p:cNvSpPr txBox="1"/>
          <p:nvPr/>
        </p:nvSpPr>
        <p:spPr>
          <a:xfrm>
            <a:off x="503548" y="692696"/>
            <a:ext cx="8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+mj-ea"/>
              <a:buAutoNum type="circleNumDbPlain" startAt="3"/>
            </a:pPr>
            <a:r>
              <a:rPr lang="en-US" dirty="0"/>
              <a:t>G </a:t>
            </a:r>
            <a:r>
              <a:rPr lang="en-US" dirty="0" err="1"/>
              <a:t>Asencio</a:t>
            </a:r>
            <a:r>
              <a:rPr lang="en-US" dirty="0"/>
              <a:t>, J S Aguilar-Ruiz, A E Marquez, R Ruiz, C E </a:t>
            </a:r>
            <a:r>
              <a:rPr lang="en-US" dirty="0" err="1"/>
              <a:t>Santiesteban</a:t>
            </a:r>
            <a:r>
              <a:rPr lang="en-US" dirty="0"/>
              <a:t> (2012) </a:t>
            </a:r>
            <a:r>
              <a:rPr lang="es-ES" b="1" dirty="0" err="1"/>
              <a:t>Prediction</a:t>
            </a:r>
            <a:r>
              <a:rPr lang="es-ES" b="1" dirty="0"/>
              <a:t> of </a:t>
            </a:r>
            <a:r>
              <a:rPr lang="es-ES" b="1" dirty="0" err="1"/>
              <a:t>mitochondrial</a:t>
            </a:r>
            <a:r>
              <a:rPr lang="es-ES" b="1" dirty="0"/>
              <a:t> </a:t>
            </a:r>
            <a:r>
              <a:rPr lang="es-ES" b="1" dirty="0" err="1"/>
              <a:t>matrix</a:t>
            </a:r>
            <a:r>
              <a:rPr lang="es-ES" b="1" dirty="0"/>
              <a:t> </a:t>
            </a:r>
            <a:r>
              <a:rPr lang="es-ES" b="1" dirty="0" err="1"/>
              <a:t>protein</a:t>
            </a:r>
            <a:r>
              <a:rPr lang="es-ES" b="1" dirty="0"/>
              <a:t> </a:t>
            </a:r>
            <a:r>
              <a:rPr lang="es-ES" b="1" dirty="0" err="1"/>
              <a:t>structures</a:t>
            </a:r>
            <a:r>
              <a:rPr lang="es-ES" b="1" dirty="0"/>
              <a:t> </a:t>
            </a:r>
            <a:r>
              <a:rPr lang="es-ES" b="1" dirty="0" err="1"/>
              <a:t>based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feature</a:t>
            </a:r>
            <a:r>
              <a:rPr lang="es-ES" b="1" dirty="0"/>
              <a:t> </a:t>
            </a:r>
            <a:r>
              <a:rPr lang="es-ES" b="1" dirty="0" err="1"/>
              <a:t>selection</a:t>
            </a:r>
            <a:r>
              <a:rPr lang="es-ES" b="1" dirty="0"/>
              <a:t> and </a:t>
            </a:r>
            <a:r>
              <a:rPr lang="es-ES" b="1" dirty="0" err="1"/>
              <a:t>fragment</a:t>
            </a:r>
            <a:r>
              <a:rPr lang="es-ES" b="1" dirty="0"/>
              <a:t> </a:t>
            </a:r>
            <a:r>
              <a:rPr lang="es-ES" b="1" dirty="0" err="1"/>
              <a:t>assembly</a:t>
            </a:r>
            <a:r>
              <a:rPr lang="en-US" dirty="0"/>
              <a:t>. (</a:t>
            </a:r>
            <a:r>
              <a:rPr lang="en-US" dirty="0" err="1"/>
              <a:t>EvoBio</a:t>
            </a:r>
            <a:r>
              <a:rPr lang="en-US" dirty="0"/>
              <a:t> 2012)</a:t>
            </a:r>
            <a:endParaRPr lang="es-ES" dirty="0"/>
          </a:p>
        </p:txBody>
      </p:sp>
      <p:sp>
        <p:nvSpPr>
          <p:cNvPr id="12" name="3 CuadroTexto"/>
          <p:cNvSpPr txBox="1"/>
          <p:nvPr/>
        </p:nvSpPr>
        <p:spPr>
          <a:xfrm>
            <a:off x="431540" y="1799528"/>
            <a:ext cx="8640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s-ES" dirty="0" err="1"/>
              <a:t>Profile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152" y="3792624"/>
            <a:ext cx="4483100" cy="25527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668" y="1844824"/>
            <a:ext cx="1104123" cy="2880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172" y="1628800"/>
            <a:ext cx="2448272" cy="187059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1736812"/>
            <a:ext cx="2664296" cy="483001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395536" y="2384884"/>
            <a:ext cx="5544616" cy="1332148"/>
            <a:chOff x="395536" y="2276872"/>
            <a:chExt cx="5544616" cy="1404156"/>
          </a:xfrm>
        </p:grpSpPr>
        <p:grpSp>
          <p:nvGrpSpPr>
            <p:cNvPr id="18" name="Agrupar 17"/>
            <p:cNvGrpSpPr/>
            <p:nvPr/>
          </p:nvGrpSpPr>
          <p:grpSpPr>
            <a:xfrm>
              <a:off x="431540" y="2336103"/>
              <a:ext cx="5364596" cy="1169551"/>
              <a:chOff x="323528" y="2185700"/>
              <a:chExt cx="5364596" cy="1169551"/>
            </a:xfrm>
          </p:grpSpPr>
          <p:sp>
            <p:nvSpPr>
              <p:cNvPr id="20" name="2 CuadroTexto"/>
              <p:cNvSpPr txBox="1">
                <a:spLocks noChangeArrowheads="1"/>
              </p:cNvSpPr>
              <p:nvPr/>
            </p:nvSpPr>
            <p:spPr bwMode="auto">
              <a:xfrm>
                <a:off x="431540" y="2708920"/>
                <a:ext cx="522058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9pPr>
              </a:lstStyle>
              <a:p>
                <a:r>
                  <a:rPr lang="en-US" sz="1200" dirty="0"/>
                  <a:t>Roberto Ruiz, José C. </a:t>
                </a:r>
                <a:r>
                  <a:rPr lang="en-US" sz="1200" dirty="0" err="1"/>
                  <a:t>Riquelme</a:t>
                </a:r>
                <a:r>
                  <a:rPr lang="en-US" sz="1200" dirty="0"/>
                  <a:t>, and </a:t>
                </a:r>
                <a:r>
                  <a:rPr lang="en-US" sz="1200" dirty="0" err="1"/>
                  <a:t>Jesús</a:t>
                </a:r>
                <a:r>
                  <a:rPr lang="en-US" sz="1200" dirty="0"/>
                  <a:t> S. Aguilar-Ruiz. Best agglomerative ranked subset for feature selection. Journal of Machine Learning Research – Proceedings Track, 4:148–162, 2008. </a:t>
                </a:r>
                <a:endParaRPr lang="es-ES" sz="1200" b="1" dirty="0"/>
              </a:p>
            </p:txBody>
          </p:sp>
          <p:sp>
            <p:nvSpPr>
              <p:cNvPr id="21" name="2 CuadroTexto"/>
              <p:cNvSpPr txBox="1">
                <a:spLocks noChangeArrowheads="1"/>
              </p:cNvSpPr>
              <p:nvPr/>
            </p:nvSpPr>
            <p:spPr bwMode="auto">
              <a:xfrm>
                <a:off x="323528" y="2185700"/>
                <a:ext cx="536459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charset="0"/>
                    <a:ea typeface="ＭＳ Ｐゴシック" charset="0"/>
                  </a:defRPr>
                </a:lvl9pPr>
              </a:lstStyle>
              <a:p>
                <a:r>
                  <a:rPr lang="en-US" sz="1400" b="1" u="sng" dirty="0"/>
                  <a:t>Feature selection (FS)</a:t>
                </a:r>
                <a:r>
                  <a:rPr lang="en-US" sz="1400" b="1" dirty="0"/>
                  <a:t>:  16 properties from 544 of </a:t>
                </a:r>
                <a:r>
                  <a:rPr lang="en-US" sz="1400" b="1" dirty="0" err="1"/>
                  <a:t>AAindex</a:t>
                </a:r>
                <a:endParaRPr lang="en-US" sz="1400" b="1" dirty="0"/>
              </a:p>
              <a:p>
                <a:r>
                  <a:rPr lang="en-US" sz="1400" b="1" u="sng" dirty="0"/>
                  <a:t>FS Algorithm</a:t>
                </a:r>
                <a:r>
                  <a:rPr lang="en-US" sz="1400" b="1" dirty="0"/>
                  <a:t>:  BARS algorithm + CFS search algorithm</a:t>
                </a:r>
                <a:endParaRPr lang="es-ES" sz="1400" b="1" dirty="0"/>
              </a:p>
            </p:txBody>
          </p:sp>
        </p:grpSp>
        <p:sp>
          <p:nvSpPr>
            <p:cNvPr id="19" name="Rectángulo 18"/>
            <p:cNvSpPr/>
            <p:nvPr/>
          </p:nvSpPr>
          <p:spPr>
            <a:xfrm>
              <a:off x="395536" y="2276872"/>
              <a:ext cx="5544616" cy="1404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2 Subtítulo"/>
          <p:cNvSpPr txBox="1">
            <a:spLocks/>
          </p:cNvSpPr>
          <p:nvPr/>
        </p:nvSpPr>
        <p:spPr>
          <a:xfrm>
            <a:off x="431540" y="-36004"/>
            <a:ext cx="8244916" cy="476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5720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en-US" dirty="0">
                <a:solidFill>
                  <a:srgbClr val="E58301"/>
                </a:solidFill>
              </a:rPr>
              <a:t>Motivation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 </a:t>
            </a:r>
            <a:r>
              <a:rPr lang="en-US" dirty="0">
                <a:solidFill>
                  <a:srgbClr val="E58301"/>
                </a:solidFill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proposal     </a:t>
            </a:r>
            <a:r>
              <a:rPr lang="en-US" b="1" dirty="0">
                <a:solidFill>
                  <a:srgbClr val="FFC000"/>
                </a:solidFill>
              </a:rPr>
              <a:t>Recent results</a:t>
            </a:r>
            <a:r>
              <a:rPr lang="en-US" dirty="0">
                <a:solidFill>
                  <a:srgbClr val="E58301"/>
                </a:solidFill>
              </a:rPr>
              <a:t>      Conclusions and future 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58301"/>
              </a:solidFill>
              <a:effectLst/>
              <a:uLnTx/>
              <a:uFillTx/>
            </a:endParaRPr>
          </a:p>
        </p:txBody>
      </p:sp>
      <p:sp>
        <p:nvSpPr>
          <p:cNvPr id="23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100392" y="-63388"/>
            <a:ext cx="864096" cy="365760"/>
          </a:xfrm>
        </p:spPr>
        <p:txBody>
          <a:bodyPr/>
          <a:lstStyle/>
          <a:p>
            <a:fld id="{8705E0A5-1840-4A6D-886A-23291146AAA5}" type="slidenum">
              <a:rPr lang="es-ES_tradnl" smtClean="0"/>
              <a:pPr/>
              <a:t>22</a:t>
            </a:fld>
            <a:r>
              <a:rPr lang="es-ES_tradnl" dirty="0"/>
              <a:t> / 33</a:t>
            </a:r>
          </a:p>
        </p:txBody>
      </p:sp>
    </p:spTree>
    <p:extLst>
      <p:ext uri="{BB962C8B-B14F-4D97-AF65-F5344CB8AC3E}">
        <p14:creationId xmlns:p14="http://schemas.microsoft.com/office/powerpoint/2010/main" val="42075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Subtítulo"/>
          <p:cNvSpPr txBox="1">
            <a:spLocks/>
          </p:cNvSpPr>
          <p:nvPr/>
        </p:nvSpPr>
        <p:spPr>
          <a:xfrm>
            <a:off x="0" y="6417332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Protein Distance Map Prediction based on a Nearest Neighbors Approach</a:t>
            </a: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3 CuadroTexto"/>
          <p:cNvSpPr txBox="1"/>
          <p:nvPr/>
        </p:nvSpPr>
        <p:spPr>
          <a:xfrm>
            <a:off x="431540" y="1774557"/>
            <a:ext cx="15481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s-ES" dirty="0" err="1"/>
              <a:t>Datasets</a:t>
            </a:r>
            <a:r>
              <a:rPr lang="es-ES" dirty="0"/>
              <a:t> and </a:t>
            </a:r>
            <a:r>
              <a:rPr lang="es-ES" dirty="0" err="1"/>
              <a:t>configuration</a:t>
            </a:r>
            <a:endParaRPr lang="es-ES" dirty="0"/>
          </a:p>
        </p:txBody>
      </p:sp>
      <p:sp>
        <p:nvSpPr>
          <p:cNvPr id="13" name="3 CuadroTexto"/>
          <p:cNvSpPr txBox="1">
            <a:spLocks noChangeArrowheads="1"/>
          </p:cNvSpPr>
          <p:nvPr/>
        </p:nvSpPr>
        <p:spPr bwMode="auto">
          <a:xfrm>
            <a:off x="611448" y="2805459"/>
            <a:ext cx="8101012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s-ES" dirty="0" err="1"/>
              <a:t>Leave-one-out</a:t>
            </a:r>
            <a:r>
              <a:rPr lang="es-ES" dirty="0"/>
              <a:t> Cross </a:t>
            </a:r>
            <a:r>
              <a:rPr lang="es-ES" dirty="0" err="1"/>
              <a:t>Validation</a:t>
            </a:r>
            <a:endParaRPr lang="es-ES" dirty="0"/>
          </a:p>
          <a:p>
            <a:pPr>
              <a:buFont typeface="Wingdings" pitchFamily="2" charset="2"/>
              <a:buChar char="Ø"/>
            </a:pPr>
            <a:r>
              <a:rPr lang="es-ES" dirty="0" err="1"/>
              <a:t>Minimum</a:t>
            </a:r>
            <a:r>
              <a:rPr lang="es-ES" dirty="0"/>
              <a:t> </a:t>
            </a:r>
            <a:r>
              <a:rPr lang="en-US" dirty="0"/>
              <a:t>sequence separation of 7 amino acids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Distance threshold (cut-off) of 8 angstroms</a:t>
            </a:r>
          </a:p>
          <a:p>
            <a:pPr>
              <a:spcAft>
                <a:spcPts val="900"/>
              </a:spcAft>
              <a:buFont typeface="Wingdings" pitchFamily="2" charset="2"/>
              <a:buChar char="Ø"/>
            </a:pPr>
            <a:r>
              <a:rPr lang="en-US" dirty="0"/>
              <a:t>Beta-carbon distances</a:t>
            </a:r>
          </a:p>
          <a:p>
            <a:pPr>
              <a:spcAft>
                <a:spcPts val="900"/>
              </a:spcAft>
              <a:buFont typeface="Wingdings" pitchFamily="2" charset="2"/>
              <a:buChar char="Ø"/>
            </a:pPr>
            <a:r>
              <a:rPr lang="en-US" u="sng" dirty="0"/>
              <a:t>Training/test protein dataset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Mitochondrial matrix proteins, from PDB, </a:t>
            </a:r>
            <a:r>
              <a:rPr lang="es-ES" dirty="0" err="1"/>
              <a:t>identity</a:t>
            </a:r>
            <a:r>
              <a:rPr lang="es-ES" dirty="0"/>
              <a:t> ≤ 30%,</a:t>
            </a:r>
            <a:r>
              <a:rPr lang="en-US" dirty="0"/>
              <a:t> </a:t>
            </a:r>
            <a:r>
              <a:rPr lang="en-US" b="1" dirty="0"/>
              <a:t>74</a:t>
            </a:r>
            <a:r>
              <a:rPr lang="en-US" dirty="0"/>
              <a:t> proteins with a maximum length of 1094 amino acids.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503548" y="692696"/>
            <a:ext cx="8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+mj-ea"/>
              <a:buAutoNum type="circleNumDbPlain" startAt="3"/>
            </a:pPr>
            <a:r>
              <a:rPr lang="en-US" dirty="0"/>
              <a:t>G </a:t>
            </a:r>
            <a:r>
              <a:rPr lang="en-US" dirty="0" err="1"/>
              <a:t>Asencio</a:t>
            </a:r>
            <a:r>
              <a:rPr lang="en-US" dirty="0"/>
              <a:t>, J S Aguilar-Ruiz, A E Marquez, R Ruiz, C E </a:t>
            </a:r>
            <a:r>
              <a:rPr lang="en-US" dirty="0" err="1"/>
              <a:t>Santiesteban</a:t>
            </a:r>
            <a:r>
              <a:rPr lang="en-US" dirty="0"/>
              <a:t> (2012) </a:t>
            </a:r>
            <a:r>
              <a:rPr lang="es-ES" b="1" dirty="0" err="1"/>
              <a:t>Prediction</a:t>
            </a:r>
            <a:r>
              <a:rPr lang="es-ES" b="1" dirty="0"/>
              <a:t> of </a:t>
            </a:r>
            <a:r>
              <a:rPr lang="es-ES" b="1" dirty="0" err="1"/>
              <a:t>mitochondrial</a:t>
            </a:r>
            <a:r>
              <a:rPr lang="es-ES" b="1" dirty="0"/>
              <a:t> </a:t>
            </a:r>
            <a:r>
              <a:rPr lang="es-ES" b="1" dirty="0" err="1"/>
              <a:t>matrix</a:t>
            </a:r>
            <a:r>
              <a:rPr lang="es-ES" b="1" dirty="0"/>
              <a:t> </a:t>
            </a:r>
            <a:r>
              <a:rPr lang="es-ES" b="1" dirty="0" err="1"/>
              <a:t>protein</a:t>
            </a:r>
            <a:r>
              <a:rPr lang="es-ES" b="1" dirty="0"/>
              <a:t> </a:t>
            </a:r>
            <a:r>
              <a:rPr lang="es-ES" b="1" dirty="0" err="1"/>
              <a:t>structures</a:t>
            </a:r>
            <a:r>
              <a:rPr lang="es-ES" b="1" dirty="0"/>
              <a:t> </a:t>
            </a:r>
            <a:r>
              <a:rPr lang="es-ES" b="1" dirty="0" err="1"/>
              <a:t>based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feature</a:t>
            </a:r>
            <a:r>
              <a:rPr lang="es-ES" b="1" dirty="0"/>
              <a:t> </a:t>
            </a:r>
            <a:r>
              <a:rPr lang="es-ES" b="1" dirty="0" err="1"/>
              <a:t>selection</a:t>
            </a:r>
            <a:r>
              <a:rPr lang="es-ES" b="1" dirty="0"/>
              <a:t> and </a:t>
            </a:r>
            <a:r>
              <a:rPr lang="es-ES" b="1" dirty="0" err="1"/>
              <a:t>fragment</a:t>
            </a:r>
            <a:r>
              <a:rPr lang="es-ES" b="1" dirty="0"/>
              <a:t> </a:t>
            </a:r>
            <a:r>
              <a:rPr lang="es-ES" b="1" dirty="0" err="1"/>
              <a:t>assembly</a:t>
            </a:r>
            <a:r>
              <a:rPr lang="en-US" dirty="0"/>
              <a:t>. (</a:t>
            </a:r>
            <a:r>
              <a:rPr lang="en-US" dirty="0" err="1"/>
              <a:t>EvoBio</a:t>
            </a:r>
            <a:r>
              <a:rPr lang="en-US" dirty="0"/>
              <a:t> 2012)</a:t>
            </a:r>
            <a:endParaRPr lang="es-ES" dirty="0"/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431540" y="-36004"/>
            <a:ext cx="8244916" cy="476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5720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en-US" dirty="0">
                <a:solidFill>
                  <a:srgbClr val="E58301"/>
                </a:solidFill>
              </a:rPr>
              <a:t>Motivation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 </a:t>
            </a:r>
            <a:r>
              <a:rPr lang="en-US" dirty="0">
                <a:solidFill>
                  <a:srgbClr val="E58301"/>
                </a:solidFill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proposal     </a:t>
            </a:r>
            <a:r>
              <a:rPr lang="en-US" b="1" dirty="0">
                <a:solidFill>
                  <a:srgbClr val="FFC000"/>
                </a:solidFill>
              </a:rPr>
              <a:t>Recent results</a:t>
            </a:r>
            <a:r>
              <a:rPr lang="en-US" dirty="0">
                <a:solidFill>
                  <a:srgbClr val="E58301"/>
                </a:solidFill>
              </a:rPr>
              <a:t>      Conclusions and future 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58301"/>
              </a:solidFill>
              <a:effectLst/>
              <a:uLnTx/>
              <a:uFillTx/>
            </a:endParaRPr>
          </a:p>
        </p:txBody>
      </p:sp>
      <p:sp>
        <p:nvSpPr>
          <p:cNvPr id="9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100392" y="-63388"/>
            <a:ext cx="864096" cy="365760"/>
          </a:xfrm>
        </p:spPr>
        <p:txBody>
          <a:bodyPr/>
          <a:lstStyle/>
          <a:p>
            <a:fld id="{8705E0A5-1840-4A6D-886A-23291146AAA5}" type="slidenum">
              <a:rPr lang="es-ES_tradnl" smtClean="0"/>
              <a:pPr/>
              <a:t>23</a:t>
            </a:fld>
            <a:r>
              <a:rPr lang="es-ES_tradnl" dirty="0"/>
              <a:t> / 33</a:t>
            </a:r>
          </a:p>
        </p:txBody>
      </p:sp>
    </p:spTree>
    <p:extLst>
      <p:ext uri="{BB962C8B-B14F-4D97-AF65-F5344CB8AC3E}">
        <p14:creationId xmlns:p14="http://schemas.microsoft.com/office/powerpoint/2010/main" val="488235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272300" y="2708920"/>
            <a:ext cx="540060" cy="205222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5112060" y="2708920"/>
            <a:ext cx="648072" cy="20522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0" y="6417332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Protein Distance Map Prediction based on a Nearest Neighbors Approach</a:t>
            </a: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3 CuadroTexto"/>
          <p:cNvSpPr txBox="1"/>
          <p:nvPr/>
        </p:nvSpPr>
        <p:spPr>
          <a:xfrm>
            <a:off x="431540" y="1763524"/>
            <a:ext cx="9001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8" name="3 CuadroTexto"/>
          <p:cNvSpPr txBox="1"/>
          <p:nvPr/>
        </p:nvSpPr>
        <p:spPr>
          <a:xfrm>
            <a:off x="503548" y="692696"/>
            <a:ext cx="8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+mj-ea"/>
              <a:buAutoNum type="circleNumDbPlain" startAt="3"/>
            </a:pPr>
            <a:r>
              <a:rPr lang="en-US" dirty="0"/>
              <a:t>G </a:t>
            </a:r>
            <a:r>
              <a:rPr lang="en-US" dirty="0" err="1"/>
              <a:t>Asencio</a:t>
            </a:r>
            <a:r>
              <a:rPr lang="en-US" dirty="0"/>
              <a:t>, J S Aguilar-Ruiz, A E Marquez, R Ruiz, C E </a:t>
            </a:r>
            <a:r>
              <a:rPr lang="en-US" dirty="0" err="1"/>
              <a:t>Santiesteban</a:t>
            </a:r>
            <a:r>
              <a:rPr lang="en-US" dirty="0"/>
              <a:t> (2012) </a:t>
            </a:r>
            <a:r>
              <a:rPr lang="es-ES" b="1" dirty="0" err="1"/>
              <a:t>Prediction</a:t>
            </a:r>
            <a:r>
              <a:rPr lang="es-ES" b="1" dirty="0"/>
              <a:t> of </a:t>
            </a:r>
            <a:r>
              <a:rPr lang="es-ES" b="1" dirty="0" err="1"/>
              <a:t>mitochondrial</a:t>
            </a:r>
            <a:r>
              <a:rPr lang="es-ES" b="1" dirty="0"/>
              <a:t> </a:t>
            </a:r>
            <a:r>
              <a:rPr lang="es-ES" b="1" dirty="0" err="1"/>
              <a:t>matrix</a:t>
            </a:r>
            <a:r>
              <a:rPr lang="es-ES" b="1" dirty="0"/>
              <a:t> </a:t>
            </a:r>
            <a:r>
              <a:rPr lang="es-ES" b="1" dirty="0" err="1"/>
              <a:t>protein</a:t>
            </a:r>
            <a:r>
              <a:rPr lang="es-ES" b="1" dirty="0"/>
              <a:t> </a:t>
            </a:r>
            <a:r>
              <a:rPr lang="es-ES" b="1" dirty="0" err="1"/>
              <a:t>structures</a:t>
            </a:r>
            <a:r>
              <a:rPr lang="es-ES" b="1" dirty="0"/>
              <a:t> </a:t>
            </a:r>
            <a:r>
              <a:rPr lang="es-ES" b="1" dirty="0" err="1"/>
              <a:t>based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feature</a:t>
            </a:r>
            <a:r>
              <a:rPr lang="es-ES" b="1" dirty="0"/>
              <a:t> </a:t>
            </a:r>
            <a:r>
              <a:rPr lang="es-ES" b="1" dirty="0" err="1"/>
              <a:t>selection</a:t>
            </a:r>
            <a:r>
              <a:rPr lang="es-ES" b="1" dirty="0"/>
              <a:t> and </a:t>
            </a:r>
            <a:r>
              <a:rPr lang="es-ES" b="1" dirty="0" err="1"/>
              <a:t>fragment</a:t>
            </a:r>
            <a:r>
              <a:rPr lang="es-ES" b="1" dirty="0"/>
              <a:t> </a:t>
            </a:r>
            <a:r>
              <a:rPr lang="es-ES" b="1" dirty="0" err="1"/>
              <a:t>assembly</a:t>
            </a:r>
            <a:r>
              <a:rPr lang="en-US" dirty="0"/>
              <a:t>. (</a:t>
            </a:r>
            <a:r>
              <a:rPr lang="en-US" dirty="0" err="1"/>
              <a:t>EvoBio</a:t>
            </a:r>
            <a:r>
              <a:rPr lang="en-US" dirty="0"/>
              <a:t> 2012)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5337212"/>
            <a:ext cx="7629575" cy="7560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803700"/>
            <a:ext cx="6444716" cy="3281484"/>
          </a:xfrm>
          <a:prstGeom prst="rect">
            <a:avLst/>
          </a:prstGeom>
        </p:spPr>
      </p:pic>
      <p:sp>
        <p:nvSpPr>
          <p:cNvPr id="14" name="2 Subtítulo"/>
          <p:cNvSpPr txBox="1">
            <a:spLocks/>
          </p:cNvSpPr>
          <p:nvPr/>
        </p:nvSpPr>
        <p:spPr>
          <a:xfrm>
            <a:off x="431540" y="-36004"/>
            <a:ext cx="8244916" cy="476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5720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en-US" dirty="0">
                <a:solidFill>
                  <a:srgbClr val="E58301"/>
                </a:solidFill>
              </a:rPr>
              <a:t>Motivation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 </a:t>
            </a:r>
            <a:r>
              <a:rPr lang="en-US" dirty="0">
                <a:solidFill>
                  <a:srgbClr val="E58301"/>
                </a:solidFill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proposal     </a:t>
            </a:r>
            <a:r>
              <a:rPr lang="en-US" b="1" dirty="0">
                <a:solidFill>
                  <a:srgbClr val="FFC000"/>
                </a:solidFill>
              </a:rPr>
              <a:t>Recent results</a:t>
            </a:r>
            <a:r>
              <a:rPr lang="en-US" dirty="0">
                <a:solidFill>
                  <a:srgbClr val="E58301"/>
                </a:solidFill>
              </a:rPr>
              <a:t>      Conclusions and future 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58301"/>
              </a:solidFill>
              <a:effectLst/>
              <a:uLnTx/>
              <a:uFillTx/>
            </a:endParaRPr>
          </a:p>
        </p:txBody>
      </p:sp>
      <p:sp>
        <p:nvSpPr>
          <p:cNvPr id="13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100392" y="-63388"/>
            <a:ext cx="864096" cy="365760"/>
          </a:xfrm>
        </p:spPr>
        <p:txBody>
          <a:bodyPr/>
          <a:lstStyle/>
          <a:p>
            <a:fld id="{8705E0A5-1840-4A6D-886A-23291146AAA5}" type="slidenum">
              <a:rPr lang="es-ES_tradnl" smtClean="0"/>
              <a:pPr/>
              <a:t>24</a:t>
            </a:fld>
            <a:r>
              <a:rPr lang="es-ES_tradnl" dirty="0"/>
              <a:t> / 33</a:t>
            </a:r>
          </a:p>
        </p:txBody>
      </p:sp>
    </p:spTree>
    <p:extLst>
      <p:ext uri="{BB962C8B-B14F-4D97-AF65-F5344CB8AC3E}">
        <p14:creationId xmlns:p14="http://schemas.microsoft.com/office/powerpoint/2010/main" val="630948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CuadroTexto"/>
          <p:cNvSpPr txBox="1"/>
          <p:nvPr/>
        </p:nvSpPr>
        <p:spPr>
          <a:xfrm>
            <a:off x="287524" y="1700808"/>
            <a:ext cx="12961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SzPct val="130000"/>
            </a:pPr>
            <a:r>
              <a:rPr lang="es-ES" dirty="0"/>
              <a:t>Resultados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9491"/>
          <a:stretch/>
        </p:blipFill>
        <p:spPr>
          <a:xfrm>
            <a:off x="1721132" y="1772816"/>
            <a:ext cx="5839200" cy="1584176"/>
          </a:xfrm>
          <a:prstGeom prst="rect">
            <a:avLst/>
          </a:prstGeom>
        </p:spPr>
      </p:pic>
      <p:sp>
        <p:nvSpPr>
          <p:cNvPr id="8" name="3 CuadroTexto"/>
          <p:cNvSpPr txBox="1"/>
          <p:nvPr/>
        </p:nvSpPr>
        <p:spPr>
          <a:xfrm>
            <a:off x="503548" y="692696"/>
            <a:ext cx="810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0000"/>
              <a:buFont typeface="+mj-ea"/>
              <a:buAutoNum type="circleNumDbPlain" startAt="3"/>
            </a:pPr>
            <a:r>
              <a:rPr lang="en-US" dirty="0"/>
              <a:t>G </a:t>
            </a:r>
            <a:r>
              <a:rPr lang="en-US" dirty="0" err="1"/>
              <a:t>Asencio</a:t>
            </a:r>
            <a:r>
              <a:rPr lang="en-US" dirty="0"/>
              <a:t>, J S Aguilar-Ruiz, A E Marquez, R Ruiz, C E </a:t>
            </a:r>
            <a:r>
              <a:rPr lang="en-US" dirty="0" err="1"/>
              <a:t>Santiesteban</a:t>
            </a:r>
            <a:r>
              <a:rPr lang="en-US" dirty="0"/>
              <a:t> (2012) </a:t>
            </a:r>
            <a:r>
              <a:rPr lang="es-ES" b="1" dirty="0" err="1"/>
              <a:t>Prediction</a:t>
            </a:r>
            <a:r>
              <a:rPr lang="es-ES" b="1" dirty="0"/>
              <a:t> of </a:t>
            </a:r>
            <a:r>
              <a:rPr lang="es-ES" b="1" dirty="0" err="1"/>
              <a:t>mitochondrial</a:t>
            </a:r>
            <a:r>
              <a:rPr lang="es-ES" b="1" dirty="0"/>
              <a:t> </a:t>
            </a:r>
            <a:r>
              <a:rPr lang="es-ES" b="1" dirty="0" err="1"/>
              <a:t>matrix</a:t>
            </a:r>
            <a:r>
              <a:rPr lang="es-ES" b="1" dirty="0"/>
              <a:t> </a:t>
            </a:r>
            <a:r>
              <a:rPr lang="es-ES" b="1" dirty="0" err="1"/>
              <a:t>protein</a:t>
            </a:r>
            <a:r>
              <a:rPr lang="es-ES" b="1" dirty="0"/>
              <a:t> </a:t>
            </a:r>
            <a:r>
              <a:rPr lang="es-ES" b="1" dirty="0" err="1"/>
              <a:t>structures</a:t>
            </a:r>
            <a:r>
              <a:rPr lang="es-ES" b="1" dirty="0"/>
              <a:t> </a:t>
            </a:r>
            <a:r>
              <a:rPr lang="es-ES" b="1" dirty="0" err="1"/>
              <a:t>based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feature</a:t>
            </a:r>
            <a:r>
              <a:rPr lang="es-ES" b="1" dirty="0"/>
              <a:t> </a:t>
            </a:r>
            <a:r>
              <a:rPr lang="es-ES" b="1" dirty="0" err="1"/>
              <a:t>selection</a:t>
            </a:r>
            <a:r>
              <a:rPr lang="es-ES" b="1" dirty="0"/>
              <a:t> and </a:t>
            </a:r>
            <a:r>
              <a:rPr lang="es-ES" b="1" dirty="0" err="1"/>
              <a:t>fragment</a:t>
            </a:r>
            <a:r>
              <a:rPr lang="es-ES" b="1" dirty="0"/>
              <a:t> </a:t>
            </a:r>
            <a:r>
              <a:rPr lang="es-ES" b="1" dirty="0" err="1"/>
              <a:t>assembly</a:t>
            </a:r>
            <a:r>
              <a:rPr lang="en-US" dirty="0"/>
              <a:t>. (</a:t>
            </a:r>
            <a:r>
              <a:rPr lang="en-US" dirty="0" err="1"/>
              <a:t>EvoBio</a:t>
            </a:r>
            <a:r>
              <a:rPr lang="en-US" dirty="0"/>
              <a:t> 2012)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b="16230"/>
          <a:stretch/>
        </p:blipFill>
        <p:spPr>
          <a:xfrm>
            <a:off x="1475656" y="3465004"/>
            <a:ext cx="5364596" cy="241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684" y="5877272"/>
            <a:ext cx="6048672" cy="432048"/>
          </a:xfrm>
          <a:prstGeom prst="rect">
            <a:avLst/>
          </a:prstGeom>
        </p:spPr>
      </p:pic>
      <p:sp>
        <p:nvSpPr>
          <p:cNvPr id="11" name="2 Subtítulo"/>
          <p:cNvSpPr txBox="1">
            <a:spLocks/>
          </p:cNvSpPr>
          <p:nvPr/>
        </p:nvSpPr>
        <p:spPr>
          <a:xfrm>
            <a:off x="431540" y="-36004"/>
            <a:ext cx="8244916" cy="47667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5720" algn="ctr">
              <a:spcBef>
                <a:spcPts val="300"/>
              </a:spcBef>
              <a:buClr>
                <a:schemeClr val="accent3"/>
              </a:buClr>
              <a:defRPr/>
            </a:pPr>
            <a:r>
              <a:rPr lang="en-US" dirty="0" err="1">
                <a:solidFill>
                  <a:srgbClr val="E58301"/>
                </a:solidFill>
              </a:rPr>
              <a:t>Introducción</a:t>
            </a:r>
            <a:r>
              <a:rPr lang="en-US" dirty="0">
                <a:solidFill>
                  <a:srgbClr val="E58301"/>
                </a:solidFill>
              </a:rPr>
              <a:t>       </a:t>
            </a:r>
            <a:r>
              <a:rPr lang="en-US" dirty="0" err="1">
                <a:solidFill>
                  <a:srgbClr val="E58301"/>
                </a:solidFill>
              </a:rPr>
              <a:t>MeCoMaP</a:t>
            </a:r>
            <a:r>
              <a:rPr lang="en-US" dirty="0">
                <a:solidFill>
                  <a:srgbClr val="E58301"/>
                </a:solidFill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8301"/>
                </a:solidFill>
                <a:effectLst/>
                <a:uLnTx/>
                <a:uFillTx/>
              </a:rPr>
              <a:t>  </a:t>
            </a:r>
            <a:r>
              <a:rPr lang="en-US" b="1" dirty="0" err="1">
                <a:solidFill>
                  <a:srgbClr val="FFC000"/>
                </a:solidFill>
              </a:rPr>
              <a:t>PDMpred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 err="1">
                <a:solidFill>
                  <a:srgbClr val="007600"/>
                </a:solidFill>
              </a:rPr>
              <a:t>Aplicación</a:t>
            </a:r>
            <a:r>
              <a:rPr lang="en-US" sz="1300" dirty="0">
                <a:solidFill>
                  <a:srgbClr val="007600"/>
                </a:solidFill>
              </a:rPr>
              <a:t> de la </a:t>
            </a:r>
            <a:r>
              <a:rPr lang="en-US" sz="1300" dirty="0" err="1">
                <a:solidFill>
                  <a:srgbClr val="007600"/>
                </a:solidFill>
              </a:rPr>
              <a:t>Minería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Datos</a:t>
            </a:r>
            <a:r>
              <a:rPr lang="en-US" sz="1300" dirty="0">
                <a:solidFill>
                  <a:srgbClr val="007600"/>
                </a:solidFill>
              </a:rPr>
              <a:t> a la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y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Alfonso E. Márquez Chamorro</a:t>
            </a:r>
          </a:p>
          <a:p>
            <a:pPr marL="45720" lvl="0" algn="ctr">
              <a:spcBef>
                <a:spcPts val="300"/>
              </a:spcBef>
              <a:buClr>
                <a:schemeClr val="accent3"/>
              </a:buClr>
              <a:defRPr/>
            </a:pP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1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3lh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95" y="1808819"/>
            <a:ext cx="3816424" cy="38164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/>
          <a:lstStyle/>
          <a:p>
            <a:r>
              <a:rPr lang="es-ES_tradnl" dirty="0"/>
              <a:t>Proteínas</a:t>
            </a:r>
          </a:p>
        </p:txBody>
      </p:sp>
      <p:pic>
        <p:nvPicPr>
          <p:cNvPr id="6" name="Imagen 5" descr="protein_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2132856"/>
            <a:ext cx="3204356" cy="3204356"/>
          </a:xfrm>
          <a:prstGeom prst="rect">
            <a:avLst/>
          </a:prstGeom>
        </p:spPr>
      </p:pic>
      <p:pic>
        <p:nvPicPr>
          <p:cNvPr id="17" name="Picture 2" descr="M:\Traspas CAEPIA'09\las_4_estructuras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18" y="980728"/>
            <a:ext cx="2786082" cy="5439435"/>
          </a:xfrm>
          <a:prstGeom prst="rect">
            <a:avLst/>
          </a:prstGeom>
          <a:noFill/>
        </p:spPr>
      </p:pic>
      <p:sp>
        <p:nvSpPr>
          <p:cNvPr id="1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9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/>
          <a:lstStyle/>
          <a:p>
            <a:r>
              <a:rPr lang="es-ES_tradnl" dirty="0"/>
              <a:t>Aminoácidos</a:t>
            </a: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n 2" descr="aminoacid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72" y="1521420"/>
            <a:ext cx="67056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05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/>
          <a:lstStyle/>
          <a:p>
            <a:r>
              <a:rPr lang="es-ES_tradnl" dirty="0"/>
              <a:t>Aminoácidos</a:t>
            </a: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Imagen 3" descr="20AA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36104"/>
            <a:ext cx="5466670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7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>
            <a:normAutofit/>
          </a:bodyPr>
          <a:lstStyle/>
          <a:p>
            <a:r>
              <a:rPr lang="es-ES_tradnl" dirty="0"/>
              <a:t>Unión de aminoácidos = Proteína (1ª)</a:t>
            </a: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n 4" descr="enlace-peptc3addic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32" y="1628800"/>
            <a:ext cx="4073996" cy="3312368"/>
          </a:xfrm>
          <a:prstGeom prst="rect">
            <a:avLst/>
          </a:prstGeom>
        </p:spPr>
      </p:pic>
      <p:pic>
        <p:nvPicPr>
          <p:cNvPr id="6" name="Imagen 5" descr="secuenc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941168"/>
            <a:ext cx="5507596" cy="14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066800"/>
          </a:xfrm>
        </p:spPr>
        <p:txBody>
          <a:bodyPr>
            <a:normAutofit/>
          </a:bodyPr>
          <a:lstStyle/>
          <a:p>
            <a:r>
              <a:rPr lang="es-ES_tradnl" dirty="0"/>
              <a:t>Estructura secundaria (2ª)</a:t>
            </a:r>
          </a:p>
        </p:txBody>
      </p:sp>
      <p:sp>
        <p:nvSpPr>
          <p:cNvPr id="10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n 2" descr="helice-lami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628800"/>
            <a:ext cx="5685052" cy="46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57200"/>
            <a:ext cx="7772400" cy="1362075"/>
          </a:xfrm>
        </p:spPr>
        <p:txBody>
          <a:bodyPr/>
          <a:lstStyle/>
          <a:p>
            <a:r>
              <a:rPr lang="en-US" dirty="0" err="1"/>
              <a:t>Índice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27585" y="1995472"/>
            <a:ext cx="7935416" cy="4024328"/>
          </a:xfrm>
        </p:spPr>
        <p:txBody>
          <a:bodyPr>
            <a:normAutofit/>
          </a:bodyPr>
          <a:lstStyle/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Introducción</a:t>
            </a:r>
            <a:endParaRPr lang="en-US" sz="2400" dirty="0"/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b="1" dirty="0" err="1"/>
              <a:t>Problemas</a:t>
            </a:r>
            <a:r>
              <a:rPr lang="en-US" sz="2400" b="1" dirty="0"/>
              <a:t> en Proteómica</a:t>
            </a:r>
          </a:p>
          <a:p>
            <a:pPr marL="388620" indent="-342900">
              <a:lnSpc>
                <a:spcPct val="200000"/>
              </a:lnSpc>
              <a:buClr>
                <a:schemeClr val="accent4"/>
              </a:buClr>
              <a:buFont typeface="+mj-lt"/>
              <a:buAutoNum type="arabicPeriod"/>
            </a:pPr>
            <a:r>
              <a:rPr lang="en-US" sz="2400" dirty="0" err="1"/>
              <a:t>Predicción</a:t>
            </a:r>
            <a:r>
              <a:rPr lang="en-US" sz="2400" dirty="0"/>
              <a:t> de </a:t>
            </a:r>
            <a:r>
              <a:rPr lang="en-US" sz="2400" dirty="0" err="1"/>
              <a:t>Estructuras</a:t>
            </a:r>
            <a:r>
              <a:rPr lang="en-US" sz="2400" dirty="0"/>
              <a:t> de </a:t>
            </a:r>
            <a:r>
              <a:rPr lang="en-US" sz="2400" dirty="0" err="1"/>
              <a:t>Proteínas</a:t>
            </a:r>
            <a:endParaRPr lang="en-US" sz="2400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0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2020"/>
            <a:ext cx="8229600" cy="1066800"/>
          </a:xfrm>
        </p:spPr>
        <p:txBody>
          <a:bodyPr>
            <a:normAutofit/>
          </a:bodyPr>
          <a:lstStyle/>
          <a:p>
            <a:r>
              <a:rPr lang="es-ES" dirty="0" err="1"/>
              <a:t>Proteómica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5804" y="2024844"/>
            <a:ext cx="8298664" cy="417646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ES_tradnl" dirty="0" err="1"/>
              <a:t>Proteómica</a:t>
            </a:r>
            <a:r>
              <a:rPr lang="es-ES_tradnl" dirty="0"/>
              <a:t> (1/3)</a:t>
            </a:r>
          </a:p>
          <a:p>
            <a:pPr marL="411480" lvl="1" indent="0">
              <a:spcAft>
                <a:spcPts val="600"/>
              </a:spcAft>
              <a:buNone/>
              <a:tabLst>
                <a:tab pos="623888" algn="l"/>
              </a:tabLst>
            </a:pPr>
            <a:r>
              <a:rPr lang="es-ES_tradnl" sz="2000" dirty="0"/>
              <a:t>1.	</a:t>
            </a:r>
            <a:r>
              <a:rPr lang="es-ES_tradnl" sz="2000" dirty="0" err="1"/>
              <a:t>Domain</a:t>
            </a:r>
            <a:r>
              <a:rPr lang="es-ES_tradnl" sz="2000" dirty="0"/>
              <a:t> </a:t>
            </a:r>
            <a:r>
              <a:rPr lang="es-ES_tradnl" sz="2000" dirty="0" err="1"/>
              <a:t>protein</a:t>
            </a:r>
            <a:r>
              <a:rPr lang="es-ES_tradnl" sz="2000" dirty="0"/>
              <a:t> </a:t>
            </a:r>
            <a:r>
              <a:rPr lang="es-ES_tradnl" sz="2000" dirty="0" err="1"/>
              <a:t>prediction</a:t>
            </a:r>
            <a:endParaRPr lang="es-ES_tradnl" sz="2000" dirty="0"/>
          </a:p>
          <a:p>
            <a:pPr lvl="2">
              <a:spcAft>
                <a:spcPts val="600"/>
              </a:spcAft>
              <a:tabLst>
                <a:tab pos="623888" algn="l"/>
              </a:tabLst>
            </a:pPr>
            <a:r>
              <a:rPr lang="es-ES" sz="1400" dirty="0"/>
              <a:t>Predecir la ubicación de los dominios dentro de las proteínas</a:t>
            </a:r>
            <a:endParaRPr lang="es-ES_tradnl" sz="1400" dirty="0"/>
          </a:p>
          <a:p>
            <a:pPr marL="411480" lvl="1" indent="0">
              <a:spcAft>
                <a:spcPts val="600"/>
              </a:spcAft>
              <a:buNone/>
              <a:tabLst>
                <a:tab pos="623888" algn="l"/>
              </a:tabLst>
            </a:pPr>
            <a:r>
              <a:rPr lang="es-ES" sz="2000" dirty="0"/>
              <a:t>2.	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structure</a:t>
            </a:r>
            <a:r>
              <a:rPr lang="es-ES" sz="2000" dirty="0"/>
              <a:t> </a:t>
            </a:r>
            <a:r>
              <a:rPr lang="es-ES" sz="2000" dirty="0" err="1"/>
              <a:t>comparison</a:t>
            </a:r>
            <a:r>
              <a:rPr lang="es-ES" sz="2000" dirty="0"/>
              <a:t> (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similarity</a:t>
            </a:r>
            <a:r>
              <a:rPr lang="es-ES" sz="2000" dirty="0"/>
              <a:t> </a:t>
            </a:r>
            <a:r>
              <a:rPr lang="es-ES" sz="2000" dirty="0" err="1"/>
              <a:t>measures</a:t>
            </a:r>
            <a:r>
              <a:rPr lang="es-ES" sz="2000" dirty="0"/>
              <a:t>)</a:t>
            </a:r>
          </a:p>
          <a:p>
            <a:pPr lvl="2">
              <a:spcAft>
                <a:spcPts val="600"/>
              </a:spcAft>
              <a:tabLst>
                <a:tab pos="623888" algn="l"/>
              </a:tabLst>
            </a:pPr>
            <a:r>
              <a:rPr lang="es-ES" sz="1400" dirty="0"/>
              <a:t>Se proponen mejoras o nuevas medidas para comparar estructuras de proteínas</a:t>
            </a:r>
          </a:p>
          <a:p>
            <a:pPr marL="411480" lvl="1" indent="0">
              <a:spcAft>
                <a:spcPts val="600"/>
              </a:spcAft>
              <a:buNone/>
              <a:tabLst>
                <a:tab pos="623888" algn="l"/>
              </a:tabLst>
            </a:pPr>
            <a:r>
              <a:rPr lang="es-ES" sz="2000" dirty="0"/>
              <a:t>3.	</a:t>
            </a:r>
            <a:r>
              <a:rPr lang="es-ES" sz="2000" dirty="0" err="1"/>
              <a:t>Quality</a:t>
            </a:r>
            <a:r>
              <a:rPr lang="es-ES" sz="2000" dirty="0"/>
              <a:t> </a:t>
            </a:r>
            <a:r>
              <a:rPr lang="es-ES" sz="2000" dirty="0" err="1"/>
              <a:t>assessment</a:t>
            </a:r>
            <a:r>
              <a:rPr lang="es-ES" sz="2000" dirty="0"/>
              <a:t> of </a:t>
            </a:r>
            <a:r>
              <a:rPr lang="es-ES" sz="2000" dirty="0" err="1"/>
              <a:t>proteins</a:t>
            </a:r>
            <a:endParaRPr lang="es-ES" sz="2000" dirty="0"/>
          </a:p>
          <a:p>
            <a:pPr lvl="2">
              <a:spcAft>
                <a:spcPts val="600"/>
              </a:spcAft>
              <a:tabLst>
                <a:tab pos="623888" algn="l"/>
              </a:tabLst>
            </a:pPr>
            <a:r>
              <a:rPr lang="es-ES" sz="1400" dirty="0"/>
              <a:t>Se proponen mejoras o nuevas medidas para evaluar la calidad de un modelo 3D de proteína</a:t>
            </a:r>
          </a:p>
          <a:p>
            <a:pPr marL="411480" lvl="1" indent="0">
              <a:spcAft>
                <a:spcPts val="600"/>
              </a:spcAft>
              <a:buNone/>
              <a:tabLst>
                <a:tab pos="623888" algn="l"/>
              </a:tabLst>
            </a:pPr>
            <a:r>
              <a:rPr lang="es-ES" sz="2000" dirty="0"/>
              <a:t>4.	</a:t>
            </a:r>
            <a:r>
              <a:rPr lang="es-ES" sz="2000" dirty="0" err="1"/>
              <a:t>Identification</a:t>
            </a:r>
            <a:r>
              <a:rPr lang="es-ES" sz="2000" dirty="0"/>
              <a:t> of </a:t>
            </a:r>
            <a:r>
              <a:rPr lang="es-ES" sz="2000" dirty="0" err="1"/>
              <a:t>ligand</a:t>
            </a:r>
            <a:r>
              <a:rPr lang="es-ES" sz="2000" dirty="0"/>
              <a:t> </a:t>
            </a:r>
            <a:r>
              <a:rPr lang="es-ES" sz="2000" dirty="0" err="1"/>
              <a:t>binding</a:t>
            </a:r>
            <a:r>
              <a:rPr lang="es-ES" sz="2000" dirty="0"/>
              <a:t> </a:t>
            </a:r>
            <a:r>
              <a:rPr lang="es-ES" sz="2000" dirty="0" err="1"/>
              <a:t>sites</a:t>
            </a:r>
            <a:r>
              <a:rPr lang="es-ES" sz="2000" dirty="0"/>
              <a:t> (</a:t>
            </a:r>
            <a:r>
              <a:rPr lang="es-ES" sz="2000" dirty="0" err="1"/>
              <a:t>protein</a:t>
            </a:r>
            <a:r>
              <a:rPr lang="es-ES" sz="2000" dirty="0"/>
              <a:t> </a:t>
            </a:r>
            <a:r>
              <a:rPr lang="es-ES" sz="2000" dirty="0" err="1"/>
              <a:t>docking</a:t>
            </a:r>
            <a:r>
              <a:rPr lang="es-ES" sz="2000" dirty="0"/>
              <a:t>)</a:t>
            </a:r>
          </a:p>
          <a:p>
            <a:pPr lvl="2">
              <a:spcAft>
                <a:spcPts val="600"/>
              </a:spcAft>
              <a:tabLst>
                <a:tab pos="623888" algn="l"/>
              </a:tabLst>
            </a:pPr>
            <a:r>
              <a:rPr lang="es-ES" sz="1400" dirty="0"/>
              <a:t>Predecir el lugar de una proteína donde ésta interacciona con un ligando</a:t>
            </a:r>
            <a:endParaRPr lang="es-ES_tradnl" dirty="0"/>
          </a:p>
        </p:txBody>
      </p:sp>
      <p:sp>
        <p:nvSpPr>
          <p:cNvPr id="9" name="2 Subtítulo"/>
          <p:cNvSpPr txBox="1">
            <a:spLocks/>
          </p:cNvSpPr>
          <p:nvPr/>
        </p:nvSpPr>
        <p:spPr>
          <a:xfrm>
            <a:off x="0" y="6444716"/>
            <a:ext cx="9144000" cy="440668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vert="horz" anchor="t">
            <a:normAutofit lnSpcReduction="10000"/>
          </a:bodyPr>
          <a:lstStyle/>
          <a:p>
            <a:pPr marL="45720" lvl="0" algn="ctr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300" dirty="0">
                <a:solidFill>
                  <a:srgbClr val="007600"/>
                </a:solidFill>
              </a:rPr>
              <a:t>Proteómica. </a:t>
            </a:r>
            <a:r>
              <a:rPr lang="en-US" sz="1300" dirty="0" err="1">
                <a:solidFill>
                  <a:srgbClr val="007600"/>
                </a:solidFill>
              </a:rPr>
              <a:t>Predicción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estructuras</a:t>
            </a:r>
            <a:r>
              <a:rPr lang="en-US" sz="1300" dirty="0">
                <a:solidFill>
                  <a:srgbClr val="007600"/>
                </a:solidFill>
              </a:rPr>
              <a:t> de </a:t>
            </a:r>
            <a:r>
              <a:rPr lang="en-US" sz="1300" dirty="0" err="1">
                <a:solidFill>
                  <a:srgbClr val="007600"/>
                </a:solidFill>
              </a:rPr>
              <a:t>proteínas</a:t>
            </a:r>
            <a:endParaRPr lang="en-US" sz="1300" dirty="0">
              <a:solidFill>
                <a:srgbClr val="007600"/>
              </a:solidFill>
            </a:endParaRPr>
          </a:p>
          <a:p>
            <a:pPr marL="45720" lvl="0" algn="ctr">
              <a:buClr>
                <a:schemeClr val="accent3"/>
              </a:buClr>
              <a:defRPr/>
            </a:pP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Gualberto </a:t>
            </a:r>
            <a:r>
              <a:rPr lang="pt-BR" sz="1100" dirty="0" err="1">
                <a:solidFill>
                  <a:schemeClr val="bg1">
                    <a:lumMod val="85000"/>
                  </a:schemeClr>
                </a:solidFill>
              </a:rPr>
              <a:t>Asencio</a:t>
            </a:r>
            <a:r>
              <a:rPr lang="pt-BR" sz="1100" dirty="0">
                <a:solidFill>
                  <a:schemeClr val="bg1">
                    <a:lumMod val="85000"/>
                  </a:schemeClr>
                </a:solidFill>
              </a:rPr>
              <a:t> Cortés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srgbClr val="004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456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8152</TotalTime>
  <Words>1419</Words>
  <Application>Microsoft Office PowerPoint</Application>
  <PresentationFormat>Presentación en pantalla (4:3)</PresentationFormat>
  <Paragraphs>274</Paragraphs>
  <Slides>25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Corbel</vt:lpstr>
      <vt:lpstr>Georgia</vt:lpstr>
      <vt:lpstr>Wingdings</vt:lpstr>
      <vt:lpstr>Wingdings 2</vt:lpstr>
      <vt:lpstr>Urbano</vt:lpstr>
      <vt:lpstr>Diseño personalizado</vt:lpstr>
      <vt:lpstr>Presentación de PowerPoint</vt:lpstr>
      <vt:lpstr>Índice</vt:lpstr>
      <vt:lpstr>Proteínas</vt:lpstr>
      <vt:lpstr>Aminoácidos</vt:lpstr>
      <vt:lpstr>Aminoácidos</vt:lpstr>
      <vt:lpstr>Unión de aminoácidos = Proteína (1ª)</vt:lpstr>
      <vt:lpstr>Estructura secundaria (2ª)</vt:lpstr>
      <vt:lpstr>Índice</vt:lpstr>
      <vt:lpstr>Proteómica</vt:lpstr>
      <vt:lpstr>Proteómica</vt:lpstr>
      <vt:lpstr>Proteómica</vt:lpstr>
      <vt:lpstr>Índice</vt:lpstr>
      <vt:lpstr>Protein Structure Prediction (PSP)</vt:lpstr>
      <vt:lpstr>Representaciones de estructuras de proteínas</vt:lpstr>
      <vt:lpstr>¿Por qué la PSP es importante?</vt:lpstr>
      <vt:lpstr>Estructura de proteínas</vt:lpstr>
      <vt:lpstr>6) Regresión: Proceso principal de PDMpred</vt:lpstr>
      <vt:lpstr>Presentación de PowerPoint</vt:lpstr>
      <vt:lpstr>6) Regresión: Proceso principal de PDMpred</vt:lpstr>
      <vt:lpstr>6) Regresión: Proceso principal de PDMpred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Trabajo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Gualberto Asencio</dc:creator>
  <cp:lastModifiedBy>familia</cp:lastModifiedBy>
  <cp:revision>621</cp:revision>
  <dcterms:created xsi:type="dcterms:W3CDTF">2010-07-26T13:23:13Z</dcterms:created>
  <dcterms:modified xsi:type="dcterms:W3CDTF">2020-04-02T17:46:16Z</dcterms:modified>
</cp:coreProperties>
</file>