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63" r:id="rId2"/>
    <p:sldId id="264" r:id="rId3"/>
    <p:sldId id="284" r:id="rId4"/>
    <p:sldId id="282" r:id="rId5"/>
    <p:sldId id="270" r:id="rId6"/>
    <p:sldId id="285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3399"/>
    <a:srgbClr val="FFFF00"/>
    <a:srgbClr val="FF3300"/>
    <a:srgbClr val="FFD889"/>
    <a:srgbClr val="333399"/>
    <a:srgbClr val="6666CC"/>
    <a:srgbClr val="6C6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43" autoAdjust="0"/>
  </p:normalViewPr>
  <p:slideViewPr>
    <p:cSldViewPr>
      <p:cViewPr varScale="1">
        <p:scale>
          <a:sx n="68" d="100"/>
          <a:sy n="68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124E5-C45C-CE40-AF53-77CAB42F1B8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05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B7274-F42F-7E43-A2D5-0950A734A2F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2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716B-5BF7-D84A-87C0-D14D558049F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54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D5218-E679-0A4F-B6E0-7BF77BB5EDA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8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34352-5FC4-AB4D-8F2C-335F426D793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14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2A7C8-B3A4-9145-8649-3797A27DEE9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1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AA86-67A2-E248-B4E0-A233BF53020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82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B8C93-4755-D34D-8FF9-042CB2013DE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56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908E6-E34E-434E-94EE-93D7E92BD58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47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5B90-D424-0946-90D2-FA313E89166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87F59-39F0-B04A-8EFC-70E94C6A735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09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DA9E9B-B671-4040-8D79-EC85ACD1530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velalo@upo.es)-" TargetMode="External"/><Relationship Id="rId2" Type="http://schemas.openxmlformats.org/officeDocument/2006/relationships/hyperlink" Target="mailto:mjbeltran@upo.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4" y="1628777"/>
            <a:ext cx="1570037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 flipH="1">
            <a:off x="395536" y="3140968"/>
            <a:ext cx="4032250" cy="165662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s-ES" b="1" u="sng" dirty="0">
                <a:solidFill>
                  <a:schemeClr val="bg1"/>
                </a:solidFill>
              </a:rPr>
              <a:t>Proyectos Fin de Grado 2020-21</a:t>
            </a:r>
          </a:p>
          <a:p>
            <a:pPr algn="ctr"/>
            <a:endParaRPr lang="es-ES" b="1" u="sng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Área de Economía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ECONOMÍA ECOLÓGICA Y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ECOLOGÍA POLÍTICA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0" y="188913"/>
            <a:ext cx="9144000" cy="825500"/>
            <a:chOff x="0" y="119"/>
            <a:chExt cx="5760" cy="520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119"/>
              <a:ext cx="5760" cy="52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r"/>
              <a:endParaRPr lang="en-GB" b="1">
                <a:solidFill>
                  <a:schemeClr val="bg1"/>
                </a:solidFill>
                <a:latin typeface="Trebuchet MS" charset="0"/>
              </a:endParaRPr>
            </a:p>
          </p:txBody>
        </p:sp>
        <p:pic>
          <p:nvPicPr>
            <p:cNvPr id="14344" name="Picture 8" descr="marcahorizont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64"/>
              <a:ext cx="117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3379" y="255"/>
              <a:ext cx="22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Grado en Ciencias Ambientales</a:t>
              </a: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229200"/>
            <a:ext cx="1297135" cy="151216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1340769"/>
            <a:ext cx="2016224" cy="30836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4797152"/>
            <a:ext cx="2916436" cy="172819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941168"/>
            <a:ext cx="2796610" cy="153213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124744"/>
            <a:ext cx="2232248" cy="18722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1196752"/>
            <a:ext cx="2124923" cy="178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55577" y="4031001"/>
            <a:ext cx="6985000" cy="1412694"/>
          </a:xfrm>
          <a:prstGeom prst="rect">
            <a:avLst/>
          </a:prstGeom>
          <a:solidFill>
            <a:srgbClr val="DDDDDD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u="sng" dirty="0">
                <a:solidFill>
                  <a:srgbClr val="333399"/>
                </a:solidFill>
                <a:latin typeface="Century Gothic"/>
                <a:cs typeface="Century Gothic"/>
              </a:rPr>
              <a:t>Docencia en la Grado en Ciencias Ambientales</a:t>
            </a:r>
          </a:p>
          <a:p>
            <a:pPr>
              <a:lnSpc>
                <a:spcPct val="120000"/>
              </a:lnSpc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(1) Economía Aplicada (1º Curso)</a:t>
            </a:r>
          </a:p>
          <a:p>
            <a:pPr>
              <a:lnSpc>
                <a:spcPct val="120000"/>
              </a:lnSpc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(2) Economía del Agua (Optativa 4º Curso)</a:t>
            </a:r>
          </a:p>
          <a:p>
            <a:pPr>
              <a:lnSpc>
                <a:spcPct val="120000"/>
              </a:lnSpc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(3) Dirección de Proyectos Fin de Grado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39751" y="1616395"/>
            <a:ext cx="79094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u="sng" dirty="0">
                <a:solidFill>
                  <a:srgbClr val="333399"/>
                </a:solidFill>
                <a:latin typeface="Century Gothic"/>
                <a:cs typeface="Century Gothic"/>
              </a:rPr>
              <a:t>Profesores especializados en Economía Aplicada al Medio Ambiente</a:t>
            </a:r>
          </a:p>
          <a:p>
            <a:endParaRPr lang="es-ES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r>
              <a:rPr lang="nl-NL" dirty="0" err="1">
                <a:solidFill>
                  <a:srgbClr val="333399"/>
                </a:solidFill>
                <a:latin typeface="Century Gothic"/>
                <a:cs typeface="Century Gothic"/>
              </a:rPr>
              <a:t>María</a:t>
            </a:r>
            <a:r>
              <a:rPr lang="nl-NL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lang="nl-NL" dirty="0" err="1">
                <a:solidFill>
                  <a:srgbClr val="333399"/>
                </a:solidFill>
                <a:latin typeface="Century Gothic"/>
                <a:cs typeface="Century Gothic"/>
              </a:rPr>
              <a:t>Jesús</a:t>
            </a:r>
            <a:r>
              <a:rPr lang="nl-NL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lang="nl-NL" dirty="0" err="1">
                <a:solidFill>
                  <a:srgbClr val="333399"/>
                </a:solidFill>
                <a:latin typeface="Century Gothic"/>
                <a:cs typeface="Century Gothic"/>
              </a:rPr>
              <a:t>Beltrán</a:t>
            </a:r>
            <a:r>
              <a:rPr lang="nl-NL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lang="nl-NL" dirty="0" err="1">
                <a:solidFill>
                  <a:srgbClr val="333399"/>
                </a:solidFill>
                <a:latin typeface="Century Gothic"/>
                <a:cs typeface="Century Gothic"/>
              </a:rPr>
              <a:t>Muñoz</a:t>
            </a:r>
            <a:r>
              <a:rPr lang="nl-NL" dirty="0">
                <a:solidFill>
                  <a:srgbClr val="333399"/>
                </a:solidFill>
                <a:latin typeface="Century Gothic"/>
                <a:cs typeface="Century Gothic"/>
              </a:rPr>
              <a:t> (</a:t>
            </a:r>
            <a:r>
              <a:rPr lang="nl-NL" dirty="0">
                <a:solidFill>
                  <a:srgbClr val="333399"/>
                </a:solidFill>
                <a:latin typeface="Century Gothic"/>
                <a:cs typeface="Century Gothic"/>
                <a:hlinkClick r:id="rId2"/>
              </a:rPr>
              <a:t>mjbeltran@upo.es</a:t>
            </a:r>
            <a:r>
              <a:rPr lang="nl-NL" dirty="0">
                <a:solidFill>
                  <a:srgbClr val="333399"/>
                </a:solidFill>
                <a:latin typeface="Century Gothic"/>
                <a:cs typeface="Century Gothic"/>
              </a:rPr>
              <a:t>)</a:t>
            </a:r>
          </a:p>
          <a:p>
            <a:r>
              <a:rPr lang="nl-NL" dirty="0" err="1">
                <a:solidFill>
                  <a:srgbClr val="333399"/>
                </a:solidFill>
                <a:latin typeface="Century Gothic"/>
                <a:cs typeface="Century Gothic"/>
              </a:rPr>
              <a:t>Alberto</a:t>
            </a:r>
            <a:r>
              <a:rPr lang="nl-NL" dirty="0">
                <a:solidFill>
                  <a:srgbClr val="333399"/>
                </a:solidFill>
                <a:latin typeface="Century Gothic"/>
                <a:cs typeface="Century Gothic"/>
              </a:rPr>
              <a:t> </a:t>
            </a:r>
            <a:r>
              <a:rPr lang="nl-NL" dirty="0" err="1">
                <a:solidFill>
                  <a:srgbClr val="333399"/>
                </a:solidFill>
                <a:latin typeface="Century Gothic"/>
                <a:cs typeface="Century Gothic"/>
              </a:rPr>
              <a:t>Santiesteban</a:t>
            </a:r>
            <a:r>
              <a:rPr lang="nl-NL" dirty="0">
                <a:solidFill>
                  <a:srgbClr val="333399"/>
                </a:solidFill>
                <a:latin typeface="Century Gothic"/>
                <a:cs typeface="Century Gothic"/>
              </a:rPr>
              <a:t> (</a:t>
            </a:r>
            <a:r>
              <a:rPr lang="fi-FI" dirty="0" err="1">
                <a:solidFill>
                  <a:srgbClr val="333399"/>
                </a:solidFill>
                <a:latin typeface="Century Gothic"/>
                <a:cs typeface="Century Gothic"/>
              </a:rPr>
              <a:t>amsanalv@upo.es</a:t>
            </a:r>
            <a:r>
              <a:rPr lang="fi-FI" dirty="0">
                <a:solidFill>
                  <a:srgbClr val="333399"/>
                </a:solidFill>
                <a:latin typeface="Century Gothic"/>
                <a:cs typeface="Century Gothic"/>
              </a:rPr>
              <a:t>)</a:t>
            </a:r>
            <a:endParaRPr lang="nl-NL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Esther Velázquez (</a:t>
            </a:r>
            <a:r>
              <a:rPr lang="es-ES" sz="1500" dirty="0">
                <a:solidFill>
                  <a:srgbClr val="333399"/>
                </a:solidFill>
                <a:latin typeface="Century Gothic"/>
                <a:cs typeface="Century Gothic"/>
                <a:hlinkClick r:id="rId3"/>
              </a:rPr>
              <a:t>evelalo@upo.es</a:t>
            </a: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  <a:hlinkClick r:id="rId3"/>
              </a:rPr>
              <a:t>)-</a:t>
            </a: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 Coordinadora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0" y="188913"/>
            <a:ext cx="9144000" cy="825500"/>
            <a:chOff x="0" y="119"/>
            <a:chExt cx="5760" cy="520"/>
          </a:xfrm>
        </p:grpSpPr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0" y="119"/>
              <a:ext cx="5760" cy="52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r"/>
              <a:endParaRPr lang="en-GB" b="1">
                <a:solidFill>
                  <a:schemeClr val="bg1"/>
                </a:solidFill>
                <a:latin typeface="Trebuchet MS" charset="0"/>
              </a:endParaRPr>
            </a:p>
          </p:txBody>
        </p:sp>
        <p:pic>
          <p:nvPicPr>
            <p:cNvPr id="15373" name="Picture 13" descr="marcahorizont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64"/>
              <a:ext cx="117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3288" y="255"/>
              <a:ext cx="22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Grado en Ciencias Ambientales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0" y="-60796"/>
            <a:ext cx="9144000" cy="825500"/>
            <a:chOff x="0" y="119"/>
            <a:chExt cx="5760" cy="520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19"/>
              <a:ext cx="5760" cy="52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r"/>
              <a:endParaRPr lang="en-GB" b="1">
                <a:solidFill>
                  <a:schemeClr val="bg1"/>
                </a:solidFill>
                <a:latin typeface="Trebuchet MS" charset="0"/>
              </a:endParaRPr>
            </a:p>
          </p:txBody>
        </p:sp>
        <p:pic>
          <p:nvPicPr>
            <p:cNvPr id="12" name="Picture 13" descr="marcahorizont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64"/>
              <a:ext cx="117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288" y="255"/>
              <a:ext cx="22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Grado en Ciencias Ambientales</a:t>
              </a: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3851412" y="2780928"/>
            <a:ext cx="5292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u="sng" dirty="0">
                <a:solidFill>
                  <a:srgbClr val="333399"/>
                </a:solidFill>
                <a:latin typeface="Century Gothic"/>
                <a:ea typeface="ＭＳ Ｐゴシック" charset="0"/>
                <a:cs typeface="Century Gothic"/>
              </a:rPr>
              <a:t>Posibles proyectos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 dirty="0">
              <a:solidFill>
                <a:srgbClr val="333399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333399"/>
                </a:solidFill>
                <a:latin typeface="Century Gothic"/>
                <a:cs typeface="Century Gothic"/>
              </a:rPr>
              <a:t>El agua y proyectos mineros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srgbClr val="333399"/>
                </a:solidFill>
                <a:latin typeface="Century Gothic"/>
                <a:ea typeface="ＭＳ Ｐゴシック" charset="0"/>
                <a:cs typeface="Century Gothic"/>
              </a:rPr>
              <a:t>Reapertura mina </a:t>
            </a:r>
            <a:r>
              <a:rPr lang="es-ES" sz="1600" dirty="0" err="1">
                <a:solidFill>
                  <a:srgbClr val="333399"/>
                </a:solidFill>
                <a:latin typeface="Century Gothic"/>
                <a:ea typeface="ＭＳ Ｐゴシック" charset="0"/>
                <a:cs typeface="Century Gothic"/>
              </a:rPr>
              <a:t>Aznalcollar</a:t>
            </a:r>
            <a:r>
              <a:rPr lang="es-ES" sz="1600" dirty="0">
                <a:solidFill>
                  <a:srgbClr val="333399"/>
                </a:solidFill>
                <a:latin typeface="Century Gothic"/>
                <a:ea typeface="ＭＳ Ｐゴシック" charset="0"/>
                <a:cs typeface="Century Gothic"/>
              </a:rPr>
              <a:t>/El problema de las balsas de la mina de Rio Tinto/La nueva etapa de explotación subterránea de la mina de cobre Las Cruces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 b="1" dirty="0">
              <a:solidFill>
                <a:srgbClr val="333399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333399"/>
                </a:solidFill>
                <a:latin typeface="Century Gothic"/>
                <a:ea typeface="ＭＳ Ｐゴシック" charset="0"/>
                <a:cs typeface="Century Gothic"/>
              </a:rPr>
              <a:t>El Cambio Climático y el futuro de la humanidad</a:t>
            </a:r>
            <a:r>
              <a:rPr lang="es-ES" sz="1600" dirty="0">
                <a:solidFill>
                  <a:srgbClr val="333399"/>
                </a:solidFill>
                <a:latin typeface="Century Gothic"/>
                <a:ea typeface="ＭＳ Ｐゴシック" charset="0"/>
                <a:cs typeface="Century Gothic"/>
              </a:rPr>
              <a:t> Distopías (cine, libros) vs Utopías (Decrecimiento)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 b="1" dirty="0">
              <a:solidFill>
                <a:srgbClr val="333399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333399"/>
                </a:solidFill>
                <a:latin typeface="Century Gothic"/>
                <a:ea typeface="ＭＳ Ｐゴシック" charset="0"/>
                <a:cs typeface="Century Gothic"/>
              </a:rPr>
              <a:t>Conflictos socio-ambientales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 b="1" dirty="0">
              <a:solidFill>
                <a:srgbClr val="333399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333399"/>
                </a:solidFill>
                <a:latin typeface="Century Gothic"/>
                <a:ea typeface="ＭＳ Ｐゴシック" charset="0"/>
                <a:cs typeface="Century Gothic"/>
              </a:rPr>
              <a:t>Relación entre el consumo de carne &amp; incendios amazonas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FC9FB5-99C6-4CED-92B8-6D655A47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4" y="3140968"/>
            <a:ext cx="3664694" cy="27363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8BB90B1-26AA-41FF-B564-F9EAD0F7F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836712"/>
            <a:ext cx="2929522" cy="21946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9512" y="980728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333399"/>
                </a:solidFill>
                <a:latin typeface="Century Gothic"/>
                <a:cs typeface="Century Gothic"/>
              </a:rPr>
              <a:t>MARÍA JESÚS BELTRÁN</a:t>
            </a:r>
          </a:p>
          <a:p>
            <a:endParaRPr lang="es-ES" b="1" u="sng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Líneas</a:t>
            </a:r>
            <a:r>
              <a:rPr lang="es-ES" u="sng" dirty="0">
                <a:solidFill>
                  <a:srgbClr val="333399"/>
                </a:solidFill>
                <a:latin typeface="Century Gothic"/>
                <a:cs typeface="Century Gothic"/>
              </a:rPr>
              <a:t> Investigación</a:t>
            </a:r>
          </a:p>
          <a:p>
            <a:endParaRPr lang="es-ES" u="sng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pPr>
              <a:buFont typeface="Wingdings" charset="0"/>
              <a:buChar char="§"/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Economía Ecológica del Agua</a:t>
            </a:r>
          </a:p>
          <a:p>
            <a:pPr>
              <a:buFont typeface="Wingdings" charset="0"/>
              <a:buChar char="§"/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Ecología Política</a:t>
            </a:r>
            <a:endParaRPr lang="es-ES" sz="1600" dirty="0">
              <a:solidFill>
                <a:srgbClr val="33339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04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520" y="1196754"/>
            <a:ext cx="36722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3525" indent="-263525" defTabSz="201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42913" defTabSz="201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35000" indent="279400" defTabSz="201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01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01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0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0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0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0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b="1" dirty="0">
                <a:solidFill>
                  <a:srgbClr val="333399"/>
                </a:solidFill>
                <a:latin typeface="Century Gothic"/>
                <a:cs typeface="Century Gothic"/>
              </a:rPr>
              <a:t>ALBERTO SANTIESTEBAN</a:t>
            </a:r>
          </a:p>
          <a:p>
            <a:endParaRPr lang="es-ES" b="1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endParaRPr lang="es-ES" b="1" u="sng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r>
              <a:rPr lang="es-ES" u="sng" dirty="0">
                <a:solidFill>
                  <a:srgbClr val="333399"/>
                </a:solidFill>
                <a:latin typeface="Century Gothic"/>
                <a:cs typeface="Century Gothic"/>
              </a:rPr>
              <a:t>Líneas Investigación</a:t>
            </a:r>
          </a:p>
          <a:p>
            <a:endParaRPr lang="es-ES" u="sng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pPr>
              <a:buFont typeface="Wingdings" charset="0"/>
              <a:buChar char="§"/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Políticas aplicadas al M.A. </a:t>
            </a:r>
          </a:p>
          <a:p>
            <a:pPr>
              <a:buFont typeface="Wingdings" charset="0"/>
              <a:buChar char="§"/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Cooperación</a:t>
            </a:r>
          </a:p>
          <a:p>
            <a:pPr>
              <a:buFont typeface="Wingdings" charset="0"/>
              <a:buChar char="§"/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Factores Institucionales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492876" y="620713"/>
            <a:ext cx="2651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ES" b="1" u="sng">
                <a:solidFill>
                  <a:srgbClr val="333399"/>
                </a:solidFill>
                <a:latin typeface="Trebuchet MS" charset="0"/>
              </a:rPr>
              <a:t>Prof. Esther Velázquez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188913"/>
            <a:ext cx="9144000" cy="825500"/>
            <a:chOff x="0" y="119"/>
            <a:chExt cx="5760" cy="520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0" y="119"/>
              <a:ext cx="5760" cy="52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r"/>
              <a:endParaRPr lang="en-GB" b="1">
                <a:solidFill>
                  <a:schemeClr val="bg1"/>
                </a:solidFill>
                <a:latin typeface="Trebuchet MS" charset="0"/>
              </a:endParaRPr>
            </a:p>
          </p:txBody>
        </p:sp>
        <p:pic>
          <p:nvPicPr>
            <p:cNvPr id="35846" name="Picture 6" descr="marcahorizont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64"/>
              <a:ext cx="117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3107" y="255"/>
              <a:ext cx="25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Licenciatura Ciencias Ambientales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12776"/>
            <a:ext cx="3086100" cy="2628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221088"/>
            <a:ext cx="3848100" cy="2108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27984" y="44371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u="sng" dirty="0">
                <a:solidFill>
                  <a:srgbClr val="333399"/>
                </a:solidFill>
                <a:latin typeface="Century Gothic"/>
                <a:cs typeface="Century Gothic"/>
              </a:rPr>
              <a:t>Posibles Proyectos</a:t>
            </a:r>
          </a:p>
          <a:p>
            <a:pPr marL="0" indent="0"/>
            <a:endParaRPr lang="es-ES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Agenda 2030 y DS</a:t>
            </a:r>
          </a:p>
          <a:p>
            <a:endParaRPr lang="es-ES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Evaluación de Políticas Públicas de DS</a:t>
            </a:r>
          </a:p>
          <a:p>
            <a:endParaRPr lang="es-ES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El DS en la política de Cooperación Internacional al Desarrollo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1268760"/>
            <a:ext cx="53285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b="1" dirty="0">
                <a:solidFill>
                  <a:srgbClr val="333399"/>
                </a:solidFill>
                <a:latin typeface="Century Gothic"/>
                <a:cs typeface="Century Gothic"/>
              </a:rPr>
              <a:t>ESTHER VELÁZQUEZ</a:t>
            </a:r>
          </a:p>
          <a:p>
            <a:endParaRPr lang="es-ES" b="1" u="sng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r>
              <a:rPr lang="es-ES" u="sng" dirty="0">
                <a:solidFill>
                  <a:srgbClr val="333399"/>
                </a:solidFill>
                <a:latin typeface="Century Gothic"/>
                <a:cs typeface="Century Gothic"/>
              </a:rPr>
              <a:t>Líneas Investigación</a:t>
            </a:r>
          </a:p>
          <a:p>
            <a:pPr>
              <a:buFont typeface="Wingdings" charset="0"/>
              <a:buChar char="§"/>
            </a:pPr>
            <a:endParaRPr lang="es-ES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pPr>
              <a:buFont typeface="Wingdings" charset="0"/>
              <a:buChar char="§"/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Economía Ecológica del Agua</a:t>
            </a:r>
          </a:p>
          <a:p>
            <a:pPr>
              <a:buFont typeface="Wingdings" charset="0"/>
              <a:buChar char="§"/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Educación Holística</a:t>
            </a:r>
          </a:p>
          <a:p>
            <a:pPr>
              <a:buFont typeface="Wingdings" charset="0"/>
              <a:buChar char="§"/>
            </a:pPr>
            <a:r>
              <a:rPr lang="es-ES" dirty="0">
                <a:solidFill>
                  <a:srgbClr val="333399"/>
                </a:solidFill>
                <a:latin typeface="Century Gothic"/>
                <a:cs typeface="Century Gothic"/>
              </a:rPr>
              <a:t>Cambio de Paradigma</a:t>
            </a: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0" y="188913"/>
            <a:ext cx="9144000" cy="825500"/>
            <a:chOff x="0" y="119"/>
            <a:chExt cx="5760" cy="520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0" y="119"/>
              <a:ext cx="5760" cy="52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r"/>
              <a:endParaRPr lang="en-GB" b="1">
                <a:solidFill>
                  <a:schemeClr val="bg1"/>
                </a:solidFill>
                <a:latin typeface="Trebuchet MS" charset="0"/>
              </a:endParaRPr>
            </a:p>
          </p:txBody>
        </p:sp>
        <p:pic>
          <p:nvPicPr>
            <p:cNvPr id="16" name="Picture 13" descr="marcahorizont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64"/>
              <a:ext cx="117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288" y="255"/>
              <a:ext cx="22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Grado en Ciencias Ambientales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2987824" y="3356992"/>
            <a:ext cx="5796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s-ES" sz="1600" u="sng" dirty="0">
                <a:solidFill>
                  <a:srgbClr val="333399"/>
                </a:solidFill>
                <a:latin typeface="Century Gothic"/>
                <a:cs typeface="Century Gothic"/>
              </a:rPr>
              <a:t>Posibles proyectos</a:t>
            </a:r>
          </a:p>
          <a:p>
            <a:pPr marL="0" indent="0"/>
            <a:endParaRPr lang="es-ES" sz="1600" u="sng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pPr marL="0" indent="0"/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El agua y las </a:t>
            </a:r>
            <a:r>
              <a:rPr lang="es-ES" sz="1600" b="1" dirty="0">
                <a:solidFill>
                  <a:srgbClr val="333399"/>
                </a:solidFill>
                <a:latin typeface="Century Gothic"/>
                <a:cs typeface="Century Gothic"/>
              </a:rPr>
              <a:t>mujeres</a:t>
            </a:r>
          </a:p>
          <a:p>
            <a:pPr marL="0" indent="0"/>
            <a:endParaRPr lang="es-ES" sz="1600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pPr marL="0" indent="0"/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La </a:t>
            </a:r>
            <a:r>
              <a:rPr lang="es-ES" sz="1600" b="1" dirty="0">
                <a:solidFill>
                  <a:srgbClr val="333399"/>
                </a:solidFill>
                <a:latin typeface="Century Gothic"/>
                <a:cs typeface="Century Gothic"/>
              </a:rPr>
              <a:t>Educación</a:t>
            </a:r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 y la </a:t>
            </a:r>
            <a:r>
              <a:rPr lang="es-ES" sz="1600" b="1" dirty="0">
                <a:solidFill>
                  <a:srgbClr val="333399"/>
                </a:solidFill>
                <a:latin typeface="Century Gothic"/>
                <a:cs typeface="Century Gothic"/>
              </a:rPr>
              <a:t>Concienciación</a:t>
            </a:r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 (cómo)</a:t>
            </a:r>
          </a:p>
          <a:p>
            <a:pPr marL="0" indent="0"/>
            <a:endParaRPr lang="es-ES" sz="1600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pPr marL="0" indent="0"/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El Cambio de </a:t>
            </a:r>
            <a:r>
              <a:rPr lang="es-ES" sz="1600" b="1" dirty="0">
                <a:solidFill>
                  <a:srgbClr val="333399"/>
                </a:solidFill>
                <a:latin typeface="Century Gothic"/>
                <a:cs typeface="Century Gothic"/>
              </a:rPr>
              <a:t>Paradigma</a:t>
            </a:r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: otras formas de cuidar el agua</a:t>
            </a:r>
          </a:p>
          <a:p>
            <a:pPr marL="0" indent="0"/>
            <a:endParaRPr lang="es-ES" sz="1600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pPr marL="0" indent="0"/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Muertes y </a:t>
            </a:r>
            <a:r>
              <a:rPr lang="es-ES" sz="1600" b="1" dirty="0">
                <a:solidFill>
                  <a:srgbClr val="333399"/>
                </a:solidFill>
                <a:latin typeface="Century Gothic"/>
                <a:cs typeface="Century Gothic"/>
              </a:rPr>
              <a:t>conflictos</a:t>
            </a:r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 por el agua</a:t>
            </a:r>
          </a:p>
          <a:p>
            <a:pPr marL="0" indent="0"/>
            <a:endParaRPr lang="es-ES" sz="1600" dirty="0">
              <a:solidFill>
                <a:srgbClr val="333399"/>
              </a:solidFill>
              <a:latin typeface="Century Gothic"/>
              <a:cs typeface="Century Gothic"/>
            </a:endParaRPr>
          </a:p>
          <a:p>
            <a:pPr marL="0" indent="0"/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La importancia del agua en </a:t>
            </a:r>
            <a:r>
              <a:rPr lang="es-ES" sz="1600" b="1" dirty="0">
                <a:solidFill>
                  <a:srgbClr val="333399"/>
                </a:solidFill>
                <a:latin typeface="Century Gothic"/>
                <a:cs typeface="Century Gothic"/>
              </a:rPr>
              <a:t>pandemias</a:t>
            </a:r>
            <a:r>
              <a:rPr lang="es-ES" sz="1600" dirty="0">
                <a:solidFill>
                  <a:srgbClr val="333399"/>
                </a:solidFill>
                <a:latin typeface="Century Gothic"/>
                <a:cs typeface="Century Gothic"/>
              </a:rPr>
              <a:t> climáticas y sanitarias (agua en países pobres vs ricos; situación del agua)</a:t>
            </a:r>
          </a:p>
          <a:p>
            <a:pPr marL="0" indent="0"/>
            <a:endParaRPr lang="es-ES" sz="1600" u="sng" dirty="0">
              <a:solidFill>
                <a:srgbClr val="333399"/>
              </a:solidFill>
              <a:latin typeface="Century Gothic"/>
              <a:cs typeface="Century Gothic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080"/>
            <a:ext cx="2821756" cy="2463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196752"/>
            <a:ext cx="370790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4" y="1628777"/>
            <a:ext cx="1570037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 flipH="1">
            <a:off x="395536" y="3140968"/>
            <a:ext cx="4032250" cy="165662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s-ES" b="1" u="sng" dirty="0">
                <a:solidFill>
                  <a:schemeClr val="bg1"/>
                </a:solidFill>
              </a:rPr>
              <a:t>Proyectos Fin de Grado 2020-21</a:t>
            </a:r>
          </a:p>
          <a:p>
            <a:pPr algn="ctr"/>
            <a:endParaRPr lang="es-ES" b="1" u="sng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Área de Economía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ECONOMÍA ECOLÓGICA Y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ECOLOGÍA POLÍTICA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0" y="188913"/>
            <a:ext cx="9144000" cy="825500"/>
            <a:chOff x="0" y="119"/>
            <a:chExt cx="5760" cy="520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119"/>
              <a:ext cx="5760" cy="52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r"/>
              <a:endParaRPr lang="en-GB" b="1">
                <a:solidFill>
                  <a:schemeClr val="bg1"/>
                </a:solidFill>
                <a:latin typeface="Trebuchet MS" charset="0"/>
              </a:endParaRPr>
            </a:p>
          </p:txBody>
        </p:sp>
        <p:pic>
          <p:nvPicPr>
            <p:cNvPr id="14344" name="Picture 8" descr="marcahorizont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64"/>
              <a:ext cx="117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3379" y="255"/>
              <a:ext cx="22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Grado en Ciencias Ambientales</a:t>
              </a: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229200"/>
            <a:ext cx="1297135" cy="151216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1340769"/>
            <a:ext cx="2016224" cy="30836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4797152"/>
            <a:ext cx="2916436" cy="172819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941168"/>
            <a:ext cx="2796610" cy="153213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124744"/>
            <a:ext cx="2232248" cy="18722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1196752"/>
            <a:ext cx="2124923" cy="17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741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325</TotalTime>
  <Words>307</Words>
  <Application>Microsoft Office PowerPoint</Application>
  <PresentationFormat>Presentación en pantalla (4:3)</PresentationFormat>
  <Paragraphs>77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Trebuchet MS</vt:lpstr>
      <vt:lpstr>Wingdings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Pablo de Olavide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evelalo</dc:creator>
  <cp:lastModifiedBy>familia</cp:lastModifiedBy>
  <cp:revision>49</cp:revision>
  <dcterms:created xsi:type="dcterms:W3CDTF">2006-04-17T13:53:49Z</dcterms:created>
  <dcterms:modified xsi:type="dcterms:W3CDTF">2020-04-01T08:56:31Z</dcterms:modified>
</cp:coreProperties>
</file>